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4" r:id="rId1"/>
  </p:sldMasterIdLst>
  <p:notesMasterIdLst>
    <p:notesMasterId r:id="rId27"/>
  </p:notesMasterIdLst>
  <p:sldIdLst>
    <p:sldId id="256" r:id="rId2"/>
    <p:sldId id="364" r:id="rId3"/>
    <p:sldId id="378" r:id="rId4"/>
    <p:sldId id="387" r:id="rId5"/>
    <p:sldId id="386" r:id="rId6"/>
    <p:sldId id="388" r:id="rId7"/>
    <p:sldId id="389" r:id="rId8"/>
    <p:sldId id="363" r:id="rId9"/>
    <p:sldId id="373" r:id="rId10"/>
    <p:sldId id="368" r:id="rId11"/>
    <p:sldId id="369" r:id="rId12"/>
    <p:sldId id="370" r:id="rId13"/>
    <p:sldId id="371" r:id="rId14"/>
    <p:sldId id="372" r:id="rId15"/>
    <p:sldId id="365" r:id="rId16"/>
    <p:sldId id="379" r:id="rId17"/>
    <p:sldId id="385" r:id="rId18"/>
    <p:sldId id="380" r:id="rId19"/>
    <p:sldId id="377" r:id="rId20"/>
    <p:sldId id="374" r:id="rId21"/>
    <p:sldId id="383" r:id="rId22"/>
    <p:sldId id="390" r:id="rId23"/>
    <p:sldId id="376" r:id="rId24"/>
    <p:sldId id="276" r:id="rId25"/>
    <p:sldId id="301" r:id="rId26"/>
  </p:sldIdLst>
  <p:sldSz cx="9144000" cy="5143500" type="screen16x9"/>
  <p:notesSz cx="6858000" cy="9144000"/>
  <p:embeddedFontLst>
    <p:embeddedFont>
      <p:font typeface="메이플스토리" panose="020B0600000101010101" charset="-127"/>
      <p:regular r:id="rId28"/>
      <p:bold r:id="rId29"/>
    </p:embeddedFont>
    <p:embeddedFont>
      <p:font typeface="ELAND 초이스OTF Bold" panose="02020503020101020101" pitchFamily="18" charset="-127"/>
      <p:regular r:id="rId30"/>
    </p:embeddedFont>
    <p:embeddedFont>
      <p:font typeface="ELAND 초이스OTF Light" panose="02020503020101020101" pitchFamily="18" charset="-127"/>
      <p:regular r:id="rId31"/>
    </p:embeddedFont>
    <p:embeddedFont>
      <p:font typeface="ELAND 초이스OTF Medium" panose="02020503020101020101" pitchFamily="18" charset="-127"/>
      <p:regular r:id="rId32"/>
    </p:embeddedFont>
    <p:embeddedFont>
      <p:font typeface="Exo 2" panose="020B0600000101010101" charset="0"/>
      <p:regular r:id="rId33"/>
      <p:bold r:id="rId34"/>
      <p:italic r:id="rId35"/>
      <p:boldItalic r:id="rId36"/>
    </p:embeddedFont>
    <p:embeddedFont>
      <p:font typeface="Fira Sans Extra Condensed Medium" panose="020B0600000101010101" charset="0"/>
      <p:regular r:id="rId37"/>
      <p:bold r:id="rId38"/>
      <p:italic r:id="rId39"/>
      <p:boldItalic r:id="rId40"/>
    </p:embeddedFont>
    <p:embeddedFont>
      <p:font typeface="G마켓 산스 Bold" panose="02000000000000000000" pitchFamily="50" charset="-127"/>
      <p:regular r:id="rId41"/>
    </p:embeddedFont>
    <p:embeddedFont>
      <p:font typeface="G마켓 산스 Medium" panose="02000000000000000000" pitchFamily="50" charset="-127"/>
      <p:regular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bold r:id="rId48"/>
      <p:italic r:id="rId49"/>
      <p:boldItalic r:id="rId50"/>
    </p:embeddedFont>
    <p:embeddedFont>
      <p:font typeface="Squada One" panose="020B0600000101010101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6E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E5E8B2-0BE4-4CEF-A089-2D67457CA11A}">
  <a:tblStyle styleId="{1CE5E8B2-0BE4-4CEF-A089-2D67457CA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2" autoAdjust="0"/>
    <p:restoredTop sz="70616" autoAdjust="0"/>
  </p:normalViewPr>
  <p:slideViewPr>
    <p:cSldViewPr>
      <p:cViewPr varScale="1">
        <p:scale>
          <a:sx n="77" d="100"/>
          <a:sy n="77" d="100"/>
        </p:scale>
        <p:origin x="1579" y="5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콘텐츠</c:v>
                </c:pt>
                <c:pt idx="1">
                  <c:v>인터페이스</c:v>
                </c:pt>
                <c:pt idx="2">
                  <c:v>디자인</c:v>
                </c:pt>
                <c:pt idx="3">
                  <c:v>시스템</c:v>
                </c:pt>
                <c:pt idx="4">
                  <c:v>서비스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7F-4582-9AD5-0EC25174AE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63500" cap="rnd">
              <a:solidFill>
                <a:srgbClr val="9966FF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콘텐츠</c:v>
                </c:pt>
                <c:pt idx="1">
                  <c:v>인터페이스</c:v>
                </c:pt>
                <c:pt idx="2">
                  <c:v>디자인</c:v>
                </c:pt>
                <c:pt idx="3">
                  <c:v>시스템</c:v>
                </c:pt>
                <c:pt idx="4">
                  <c:v>서비스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7F-4582-9AD5-0EC25174A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6373679"/>
        <c:axId val="1176381583"/>
      </c:radarChart>
      <c:catAx>
        <c:axId val="117637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ko-KR" sz="15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176381583"/>
        <c:crosses val="autoZero"/>
        <c:auto val="1"/>
        <c:lblAlgn val="ctr"/>
        <c:lblOffset val="100"/>
        <c:noMultiLvlLbl val="0"/>
      </c:catAx>
      <c:valAx>
        <c:axId val="1176381583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76373679"/>
        <c:crosses val="autoZero"/>
        <c:crossBetween val="between"/>
      </c:valAx>
      <c:spPr>
        <a:noFill/>
        <a:ln w="3175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5036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76</a:t>
            </a:r>
            <a:r>
              <a:rPr lang="ko-KR" altLang="en-US" dirty="0"/>
              <a:t>기 </a:t>
            </a:r>
            <a:r>
              <a:rPr lang="en-US" altLang="ko-KR" dirty="0"/>
              <a:t>77</a:t>
            </a:r>
            <a:r>
              <a:rPr lang="ko-KR" altLang="en-US" dirty="0"/>
              <a:t>기 회계 프로젝트 발표 시작하겠습니다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97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끝이 있다면 시작도 있기 마련입니다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회계업무는 거래가 발생하면서 시작됩니다</a:t>
            </a:r>
            <a:r>
              <a:rPr lang="en-US" altLang="ko-KR" dirty="0"/>
              <a:t>. </a:t>
            </a:r>
            <a:r>
              <a:rPr lang="ko-KR" altLang="en-US" dirty="0"/>
              <a:t>거래가 발생하면 그 거래를 유형별로 거래내용</a:t>
            </a:r>
            <a:r>
              <a:rPr lang="en-US" altLang="ko-KR" dirty="0"/>
              <a:t>, </a:t>
            </a:r>
            <a:r>
              <a:rPr lang="ko-KR" altLang="en-US" dirty="0"/>
              <a:t>일자 등을</a:t>
            </a:r>
            <a:r>
              <a:rPr lang="en-US" altLang="ko-KR" dirty="0"/>
              <a:t> </a:t>
            </a:r>
            <a:r>
              <a:rPr lang="ko-KR" altLang="en-US" dirty="0"/>
              <a:t>기록</a:t>
            </a:r>
            <a:r>
              <a:rPr lang="en-US" altLang="ko-KR" dirty="0"/>
              <a:t>,</a:t>
            </a:r>
            <a:r>
              <a:rPr lang="ko-KR" altLang="en-US" dirty="0"/>
              <a:t> 관리하기 위한 전표를 작성해야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그 거래에 대한 계정과목</a:t>
            </a:r>
            <a:r>
              <a:rPr lang="en-US" altLang="ko-KR" dirty="0"/>
              <a:t>, </a:t>
            </a:r>
            <a:r>
              <a:rPr lang="ko-KR" altLang="en-US" dirty="0"/>
              <a:t>거래처</a:t>
            </a:r>
            <a:r>
              <a:rPr lang="en-US" altLang="ko-KR" dirty="0"/>
              <a:t>, </a:t>
            </a:r>
            <a:r>
              <a:rPr lang="ko-KR" altLang="en-US" dirty="0"/>
              <a:t>금액 등을 기재하는 분개 절차를 거쳐 작성하게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 보는 단어가 아마 계정과목과 분개 이 두 단어라고 생각이 드는데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하나씩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계정과목이란</a:t>
            </a:r>
            <a:r>
              <a:rPr lang="ko-KR" altLang="en-US" dirty="0"/>
              <a:t> 회사의 지갑에 들어오고 나가는 세부항목들의 이름입니다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예를 들면 가장 기본적인 현금</a:t>
            </a:r>
            <a:r>
              <a:rPr lang="en-US" altLang="ko-KR" dirty="0"/>
              <a:t>, </a:t>
            </a:r>
            <a:r>
              <a:rPr lang="ko-KR" altLang="en-US" dirty="0"/>
              <a:t>정기적으로 드는 예금</a:t>
            </a:r>
            <a:r>
              <a:rPr lang="en-US" altLang="ko-KR" dirty="0"/>
              <a:t>, </a:t>
            </a:r>
            <a:r>
              <a:rPr lang="ko-KR" altLang="en-US" dirty="0"/>
              <a:t>적금</a:t>
            </a:r>
            <a:r>
              <a:rPr lang="en-US" altLang="ko-KR" dirty="0"/>
              <a:t>, </a:t>
            </a:r>
            <a:r>
              <a:rPr lang="ko-KR" altLang="en-US" dirty="0"/>
              <a:t>제조업체라면 제품매출</a:t>
            </a:r>
            <a:r>
              <a:rPr lang="en-US" altLang="ko-KR" dirty="0"/>
              <a:t>, </a:t>
            </a:r>
            <a:r>
              <a:rPr lang="ko-KR" altLang="en-US" dirty="0"/>
              <a:t>직원이 있다면 임금 등 다양한 계정과목이 있습니다</a:t>
            </a:r>
            <a:r>
              <a:rPr lang="en-US" altLang="ko-KR" dirty="0"/>
              <a:t>. </a:t>
            </a:r>
            <a:r>
              <a:rPr lang="ko-KR" altLang="en-US" dirty="0"/>
              <a:t>저희가 복지로 누리는 </a:t>
            </a:r>
            <a:r>
              <a:rPr lang="ko-KR" altLang="en-US" dirty="0" err="1"/>
              <a:t>법카</a:t>
            </a:r>
            <a:r>
              <a:rPr lang="en-US" altLang="ko-KR" dirty="0"/>
              <a:t>, </a:t>
            </a:r>
            <a:r>
              <a:rPr lang="ko-KR" altLang="en-US" dirty="0"/>
              <a:t>이것도 복리후생비 라는 계정과목을 갖고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</a:t>
            </a:r>
            <a:r>
              <a:rPr lang="ko-KR" altLang="en-US" dirty="0" err="1"/>
              <a:t>분개란</a:t>
            </a:r>
            <a:r>
              <a:rPr lang="ko-KR" altLang="en-US" dirty="0"/>
              <a:t> 발생한 거래를 차변과 대변으로 분류하여 계정과목과 금액을 기입하는 과정입니다</a:t>
            </a:r>
            <a:r>
              <a:rPr lang="en-US" altLang="ko-KR" dirty="0"/>
              <a:t>. </a:t>
            </a:r>
            <a:r>
              <a:rPr lang="ko-KR" altLang="en-US" dirty="0"/>
              <a:t>이런 이중 기록형식을 </a:t>
            </a:r>
            <a:r>
              <a:rPr lang="ko-KR" altLang="en-US" dirty="0" err="1"/>
              <a:t>복식부기라고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회계에서 처음으로 가장 헷갈리는 개념인 차변과 대변에 대해 알아보겠습니다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42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차변과 대변에 대해 이해하려면 먼저 재무상태표</a:t>
            </a:r>
            <a:r>
              <a:rPr lang="en-US" altLang="ko-KR" dirty="0"/>
              <a:t>, </a:t>
            </a:r>
            <a:r>
              <a:rPr lang="ko-KR" altLang="en-US" dirty="0"/>
              <a:t>손익계산서</a:t>
            </a:r>
            <a:r>
              <a:rPr lang="en-US" altLang="ko-KR" dirty="0"/>
              <a:t>, </a:t>
            </a:r>
            <a:r>
              <a:rPr lang="ko-KR" altLang="en-US" dirty="0"/>
              <a:t>현금흐름표 이 세 재무제표를 통해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하나의 공식을 도출해 내야합니다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결과를 위해 먼저 재무상태표부터 설명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재무상태표는 </a:t>
            </a:r>
            <a:r>
              <a:rPr lang="ko-KR" altLang="en-US" dirty="0" err="1"/>
              <a:t>스냅사진입니다</a:t>
            </a:r>
            <a:r>
              <a:rPr lang="en-US" altLang="ko-KR" dirty="0"/>
              <a:t>. </a:t>
            </a:r>
            <a:r>
              <a:rPr lang="ko-KR" altLang="en-US" dirty="0"/>
              <a:t>그 순간의 상황을 찍어 놓은 것</a:t>
            </a:r>
            <a:r>
              <a:rPr lang="en-US" altLang="ko-KR" dirty="0"/>
              <a:t>. </a:t>
            </a:r>
            <a:r>
              <a:rPr lang="ko-KR" altLang="en-US" dirty="0"/>
              <a:t>시작과 끝이 없습니다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시작과 끝이 없어도 항상 성립해야 하는 첫번째 공식이 바로 자산 </a:t>
            </a:r>
            <a:r>
              <a:rPr lang="en-US" altLang="ko-KR" dirty="0"/>
              <a:t>= </a:t>
            </a:r>
            <a:r>
              <a:rPr lang="ko-KR" altLang="en-US" dirty="0"/>
              <a:t>부채 </a:t>
            </a:r>
            <a:r>
              <a:rPr lang="en-US" altLang="ko-KR" dirty="0"/>
              <a:t>+ </a:t>
            </a:r>
            <a:r>
              <a:rPr lang="ko-KR" altLang="en-US" dirty="0"/>
              <a:t>자본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빚도 </a:t>
            </a:r>
            <a:r>
              <a:rPr lang="ko-KR" altLang="en-US" dirty="0" err="1"/>
              <a:t>재산이다라는</a:t>
            </a:r>
            <a:r>
              <a:rPr lang="ko-KR" altLang="en-US" dirty="0"/>
              <a:t> 말을 </a:t>
            </a:r>
            <a:r>
              <a:rPr lang="ko-KR" altLang="en-US" dirty="0" err="1"/>
              <a:t>들어보셨을텐데요</a:t>
            </a:r>
            <a:r>
              <a:rPr lang="en-US" altLang="ko-KR" dirty="0"/>
              <a:t>.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빌릴 수 있는 것도 능력입니다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자산은 쓸수있는 유형의 사물을 말합니다</a:t>
            </a:r>
            <a:r>
              <a:rPr lang="en-US" altLang="ko-KR" dirty="0"/>
              <a:t>. </a:t>
            </a:r>
            <a:r>
              <a:rPr lang="ko-KR" altLang="en-US" dirty="0"/>
              <a:t>현금도 자산이고</a:t>
            </a:r>
            <a:r>
              <a:rPr lang="en-US" altLang="ko-KR" dirty="0"/>
              <a:t>, </a:t>
            </a:r>
            <a:r>
              <a:rPr lang="ko-KR" altLang="en-US" dirty="0"/>
              <a:t>현금과 등가교환이 되는 비품도 자산입니다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부채는 소유권이 남에게 있는 사물이고</a:t>
            </a:r>
            <a:r>
              <a:rPr lang="en-US" altLang="ko-KR" dirty="0"/>
              <a:t>, </a:t>
            </a:r>
            <a:r>
              <a:rPr lang="ko-KR" altLang="en-US" dirty="0"/>
              <a:t>자본은 소유권이 나에게 있는 사물입니다</a:t>
            </a:r>
            <a:r>
              <a:rPr lang="en-US" altLang="ko-KR" dirty="0"/>
              <a:t>. </a:t>
            </a:r>
            <a:r>
              <a:rPr lang="ko-KR" altLang="en-US" dirty="0"/>
              <a:t>이런 사물과 사람을 연결하는 것이 재무상태표의 목적입니다</a:t>
            </a:r>
            <a:r>
              <a:rPr lang="en-US" altLang="ko-KR" dirty="0"/>
              <a:t>. </a:t>
            </a:r>
            <a:r>
              <a:rPr lang="ko-KR" altLang="en-US" dirty="0"/>
              <a:t>그리고 이 첫번째 공식은 언제 어디서든 성립합니다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767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손익계산서 입니다</a:t>
            </a:r>
            <a:r>
              <a:rPr lang="en-US" altLang="ko-KR" dirty="0"/>
              <a:t>. </a:t>
            </a:r>
            <a:r>
              <a:rPr lang="ko-KR" altLang="en-US" dirty="0"/>
              <a:t>손익계산서는 운영보고서</a:t>
            </a:r>
            <a:r>
              <a:rPr lang="en-US" altLang="ko-KR" dirty="0"/>
              <a:t>, </a:t>
            </a:r>
            <a:r>
              <a:rPr lang="ko-KR" altLang="en-US" dirty="0"/>
              <a:t>이익 및 손실보고서 라고도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손익계산서는 시작과 끝이 있는 영화에 비유할 수 있습니다</a:t>
            </a:r>
            <a:r>
              <a:rPr lang="en-US" altLang="ko-KR" dirty="0"/>
              <a:t>. </a:t>
            </a:r>
            <a:r>
              <a:rPr lang="ko-KR" altLang="en-US" dirty="0"/>
              <a:t>이 기간은 한달이 될 수도</a:t>
            </a:r>
            <a:r>
              <a:rPr lang="en-US" altLang="ko-KR" dirty="0"/>
              <a:t>, </a:t>
            </a:r>
            <a:r>
              <a:rPr lang="ko-KR" altLang="en-US" dirty="0"/>
              <a:t>한 분기가 될 수도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기간을 </a:t>
            </a:r>
            <a:r>
              <a:rPr lang="ko-KR" altLang="en-US" dirty="0" err="1"/>
              <a:t>회계기간이라고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예시로 </a:t>
            </a:r>
            <a:r>
              <a:rPr lang="ko-KR" altLang="en-US" dirty="0" err="1"/>
              <a:t>설명드리면</a:t>
            </a:r>
            <a:r>
              <a:rPr lang="en-US" altLang="ko-KR" dirty="0"/>
              <a:t>, </a:t>
            </a:r>
            <a:r>
              <a:rPr lang="ko-KR" altLang="en-US" dirty="0"/>
              <a:t>이 손익계산서를 쓴 친구는 레모네이드 사업을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열심히 레모네이드를 팔아서 나온 매출액이 </a:t>
            </a:r>
            <a:r>
              <a:rPr lang="en-US" altLang="ko-KR" dirty="0"/>
              <a:t>25</a:t>
            </a:r>
            <a:r>
              <a:rPr lang="ko-KR" altLang="en-US" dirty="0"/>
              <a:t>달러</a:t>
            </a:r>
            <a:r>
              <a:rPr lang="en-US" altLang="ko-KR" dirty="0"/>
              <a:t>, </a:t>
            </a:r>
            <a:r>
              <a:rPr lang="ko-KR" altLang="en-US" dirty="0"/>
              <a:t>그 레모네이드 원가가 </a:t>
            </a:r>
            <a:r>
              <a:rPr lang="en-US" altLang="ko-KR" dirty="0"/>
              <a:t>10</a:t>
            </a:r>
            <a:r>
              <a:rPr lang="ko-KR" altLang="en-US" dirty="0"/>
              <a:t>달러</a:t>
            </a:r>
            <a:r>
              <a:rPr lang="en-US" altLang="ko-KR" dirty="0"/>
              <a:t>, </a:t>
            </a:r>
            <a:r>
              <a:rPr lang="ko-KR" altLang="en-US" dirty="0"/>
              <a:t>따라서 매출총이익이 </a:t>
            </a:r>
            <a:r>
              <a:rPr lang="en-US" altLang="ko-KR" dirty="0"/>
              <a:t>15</a:t>
            </a:r>
            <a:r>
              <a:rPr lang="ko-KR" altLang="en-US" dirty="0"/>
              <a:t>달러가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이 레모네이드를 판매하기 위해 든 비용이 총 </a:t>
            </a:r>
            <a:r>
              <a:rPr lang="en-US" altLang="ko-KR" dirty="0"/>
              <a:t>5</a:t>
            </a:r>
            <a:r>
              <a:rPr lang="ko-KR" altLang="en-US" dirty="0"/>
              <a:t>달러</a:t>
            </a:r>
            <a:r>
              <a:rPr lang="en-US" altLang="ko-KR" dirty="0"/>
              <a:t>, </a:t>
            </a:r>
            <a:r>
              <a:rPr lang="ko-KR" altLang="en-US" dirty="0"/>
              <a:t>따라서 순이익은 </a:t>
            </a:r>
            <a:r>
              <a:rPr lang="en-US" altLang="ko-KR" dirty="0"/>
              <a:t>10</a:t>
            </a:r>
            <a:r>
              <a:rPr lang="ko-KR" altLang="en-US" dirty="0"/>
              <a:t>달러가 됩니다</a:t>
            </a:r>
            <a:r>
              <a:rPr lang="en-US" altLang="ko-KR" dirty="0"/>
              <a:t>. </a:t>
            </a:r>
            <a:r>
              <a:rPr lang="ko-KR" altLang="en-US" dirty="0"/>
              <a:t>이것이 </a:t>
            </a:r>
            <a:r>
              <a:rPr lang="en-US" altLang="ko-KR" dirty="0"/>
              <a:t>2</a:t>
            </a:r>
            <a:r>
              <a:rPr lang="ko-KR" altLang="en-US" dirty="0" err="1"/>
              <a:t>번공식입니다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월요일 시작할 때 기초 재무상태표로 시작하여</a:t>
            </a:r>
            <a:r>
              <a:rPr lang="en-US" altLang="ko-KR" dirty="0"/>
              <a:t>, </a:t>
            </a:r>
            <a:r>
              <a:rPr lang="ko-KR" altLang="en-US" dirty="0"/>
              <a:t>일요일 마무리할 때 기말 재무상태표로 마무리합니다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만약 기말에 재고가 남았다면 다음 회계기간 기초 재고로 추가합니다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두 재무상태표를 연결하는 것이 </a:t>
            </a:r>
            <a:r>
              <a:rPr lang="ko-KR" altLang="en-US" dirty="0" err="1"/>
              <a:t>손익계산서입니다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손익계산서만으로는 갚은 빚과 이자를 표시하지 못하기 때문에 재무제표 </a:t>
            </a:r>
            <a:r>
              <a:rPr lang="en-US" altLang="ko-KR" dirty="0"/>
              <a:t>1</a:t>
            </a:r>
            <a:r>
              <a:rPr lang="ko-KR" altLang="en-US" dirty="0"/>
              <a:t>개가 더 필요합니다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867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퍼즐은 </a:t>
            </a:r>
            <a:r>
              <a:rPr lang="ko-KR" altLang="en-US" dirty="0" err="1"/>
              <a:t>현금흐름표입니다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전 회계기간에서 발생한 이익잉여금을 이번달로 이월하고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직전 기간의 기말 재고재산을 이번 회계기간의 기초 재고재산으로 이월하면</a:t>
            </a:r>
            <a:r>
              <a:rPr lang="en-US" altLang="ko-KR" dirty="0"/>
              <a:t>, </a:t>
            </a:r>
            <a:r>
              <a:rPr lang="ko-KR" altLang="en-US" dirty="0"/>
              <a:t>새로운 회계기간에 들어갈 준비가 완료된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부채를 표현하여</a:t>
            </a:r>
            <a:r>
              <a:rPr lang="en-US" altLang="ko-KR" dirty="0"/>
              <a:t>,</a:t>
            </a:r>
            <a:r>
              <a:rPr lang="ko-KR" altLang="en-US" dirty="0"/>
              <a:t> 자산총계의 합과 부채 및 자본총계의 합이 일치하는지 확인합니다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세 재무제표를 합쳐 마지막 공식인 자산 </a:t>
            </a:r>
            <a:r>
              <a:rPr lang="en-US" altLang="ko-KR" dirty="0"/>
              <a:t>= </a:t>
            </a:r>
            <a:r>
              <a:rPr lang="ko-KR" altLang="en-US" dirty="0"/>
              <a:t>부채 </a:t>
            </a:r>
            <a:r>
              <a:rPr lang="en-US" altLang="ko-KR" dirty="0"/>
              <a:t>+ </a:t>
            </a:r>
            <a:r>
              <a:rPr lang="ko-KR" altLang="en-US" dirty="0"/>
              <a:t>자본 </a:t>
            </a:r>
            <a:r>
              <a:rPr lang="en-US" altLang="ko-KR" dirty="0"/>
              <a:t>+ </a:t>
            </a:r>
            <a:r>
              <a:rPr lang="ko-KR" altLang="en-US" dirty="0"/>
              <a:t>수익 </a:t>
            </a:r>
            <a:r>
              <a:rPr lang="en-US" altLang="ko-KR" dirty="0"/>
              <a:t>– </a:t>
            </a:r>
            <a:r>
              <a:rPr lang="ko-KR" altLang="en-US" dirty="0"/>
              <a:t>비용 을 도출해내게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087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차변과 대변에 대해 설명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공식을 조금 다듬은 이 식에서 좌변이 차변</a:t>
            </a:r>
            <a:r>
              <a:rPr lang="en-US" altLang="ko-KR" dirty="0"/>
              <a:t>, </a:t>
            </a:r>
            <a:r>
              <a:rPr lang="ko-KR" altLang="en-US" dirty="0"/>
              <a:t>우변이 대변이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아래의 표에 해당하는 변화가 생겼을 때 그 변화를 대차에 기입하면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단순하게 이해하는 방법은 나에게서 </a:t>
            </a:r>
            <a:r>
              <a:rPr lang="ko-KR" altLang="en-US" dirty="0" err="1"/>
              <a:t>들어온것을</a:t>
            </a:r>
            <a:r>
              <a:rPr lang="ko-KR" altLang="en-US" dirty="0"/>
              <a:t> 차변에</a:t>
            </a:r>
            <a:r>
              <a:rPr lang="en-US" altLang="ko-KR" dirty="0"/>
              <a:t>, </a:t>
            </a:r>
            <a:r>
              <a:rPr lang="ko-KR" altLang="en-US" dirty="0" err="1"/>
              <a:t>나간것을</a:t>
            </a:r>
            <a:r>
              <a:rPr lang="ko-KR" altLang="en-US" dirty="0"/>
              <a:t> 대변에 기입한다고 생각하시면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다양한 예시가 있지만 시간관계상 하나만 예를 들면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 자본이 </a:t>
            </a:r>
            <a:r>
              <a:rPr lang="en-US" altLang="ko-KR" dirty="0"/>
              <a:t>3</a:t>
            </a:r>
            <a:r>
              <a:rPr lang="ko-KR" altLang="en-US" dirty="0"/>
              <a:t>억이고 은행에서 </a:t>
            </a:r>
            <a:r>
              <a:rPr lang="en-US" altLang="ko-KR" dirty="0"/>
              <a:t>2</a:t>
            </a:r>
            <a:r>
              <a:rPr lang="ko-KR" altLang="en-US" dirty="0"/>
              <a:t>억을 대출받아 </a:t>
            </a:r>
            <a:r>
              <a:rPr lang="en-US" altLang="ko-KR" dirty="0"/>
              <a:t>5</a:t>
            </a:r>
            <a:r>
              <a:rPr lang="ko-KR" altLang="en-US" dirty="0" err="1"/>
              <a:t>억짜리</a:t>
            </a:r>
            <a:r>
              <a:rPr lang="ko-KR" altLang="en-US" dirty="0"/>
              <a:t> 집을 산 경우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</a:t>
            </a:r>
            <a:r>
              <a:rPr lang="ko-KR" altLang="en-US" dirty="0" err="1"/>
              <a:t>억짜리</a:t>
            </a:r>
            <a:r>
              <a:rPr lang="ko-KR" altLang="en-US" dirty="0"/>
              <a:t> 집은 </a:t>
            </a:r>
            <a:r>
              <a:rPr lang="ko-KR" altLang="en-US" dirty="0" err="1"/>
              <a:t>나한테</a:t>
            </a:r>
            <a:r>
              <a:rPr lang="ko-KR" altLang="en-US" dirty="0"/>
              <a:t> 들어왔으니까 차변에</a:t>
            </a:r>
            <a:r>
              <a:rPr lang="en-US" altLang="ko-KR" dirty="0"/>
              <a:t>, 2</a:t>
            </a:r>
            <a:r>
              <a:rPr lang="ko-KR" altLang="en-US" dirty="0"/>
              <a:t>억대출과 현금 </a:t>
            </a:r>
            <a:r>
              <a:rPr lang="en-US" altLang="ko-KR" dirty="0"/>
              <a:t>3</a:t>
            </a:r>
            <a:r>
              <a:rPr lang="ko-KR" altLang="en-US" dirty="0"/>
              <a:t>억은 집 산다고 썼으니까 대변에 작성하게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4936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일렬의 과정들을 정리한 회계업무의 전체적인 흐름입니다</a:t>
            </a:r>
            <a:r>
              <a:rPr lang="en-US" altLang="ko-KR" dirty="0"/>
              <a:t>. </a:t>
            </a:r>
            <a:r>
              <a:rPr lang="ko-KR" altLang="en-US" dirty="0"/>
              <a:t>처음에 거래가 발생하면 이에 대한 분개를 작성하게 됩니다</a:t>
            </a:r>
            <a:r>
              <a:rPr lang="en-US" altLang="ko-KR" dirty="0"/>
              <a:t>. </a:t>
            </a:r>
            <a:r>
              <a:rPr lang="ko-KR" altLang="en-US" dirty="0"/>
              <a:t>그 산출물이 바로 전표입니다</a:t>
            </a:r>
            <a:r>
              <a:rPr lang="en-US" altLang="ko-KR" dirty="0"/>
              <a:t>. </a:t>
            </a:r>
            <a:r>
              <a:rPr lang="ko-KR" altLang="en-US" dirty="0"/>
              <a:t>그리고 그 전표를 증빙과 승인을 거쳐 분개장을 작성합니다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전표를 일단위나 월단위로 모아</a:t>
            </a:r>
            <a:r>
              <a:rPr lang="en-US" altLang="ko-KR" dirty="0"/>
              <a:t> </a:t>
            </a:r>
            <a:r>
              <a:rPr lang="ko-KR" altLang="en-US" dirty="0"/>
              <a:t>계정과목별로 정리한 장부인 일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계표를 작성합니다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-KR" altLang="en-US" dirty="0" err="1"/>
              <a:t>모든계정에</a:t>
            </a:r>
            <a:r>
              <a:rPr lang="ko-KR" altLang="en-US" dirty="0"/>
              <a:t> 대한 거래내역을 작성하는 총계정원장을 포함한</a:t>
            </a:r>
            <a:r>
              <a:rPr lang="en-US" altLang="ko-KR" dirty="0"/>
              <a:t>, </a:t>
            </a:r>
            <a:r>
              <a:rPr lang="ko-KR" altLang="en-US" dirty="0" err="1"/>
              <a:t>계정별원장</a:t>
            </a:r>
            <a:r>
              <a:rPr lang="en-US" altLang="ko-KR" dirty="0"/>
              <a:t>, </a:t>
            </a:r>
            <a:r>
              <a:rPr lang="ko-KR" altLang="en-US" dirty="0"/>
              <a:t>현금출납장 등의 보조원장을 작성합니다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토대로 </a:t>
            </a:r>
            <a:r>
              <a:rPr lang="en-US" altLang="ko-KR" dirty="0"/>
              <a:t>1</a:t>
            </a:r>
            <a:r>
              <a:rPr lang="ko-KR" altLang="en-US" dirty="0"/>
              <a:t>년간의 자료들을 정리하여 재무상태표</a:t>
            </a:r>
            <a:r>
              <a:rPr lang="en-US" altLang="ko-KR" dirty="0"/>
              <a:t>, </a:t>
            </a:r>
            <a:r>
              <a:rPr lang="ko-KR" altLang="en-US" dirty="0" err="1"/>
              <a:t>합계잔액시산표</a:t>
            </a:r>
            <a:r>
              <a:rPr lang="en-US" altLang="ko-KR" dirty="0"/>
              <a:t>, </a:t>
            </a:r>
            <a:r>
              <a:rPr lang="ko-KR" altLang="en-US" dirty="0"/>
              <a:t>손익계산서</a:t>
            </a:r>
            <a:r>
              <a:rPr lang="en-US" altLang="ko-KR" dirty="0"/>
              <a:t>, </a:t>
            </a:r>
            <a:r>
              <a:rPr lang="ko-KR" altLang="en-US" dirty="0"/>
              <a:t>현금흐름표</a:t>
            </a:r>
            <a:r>
              <a:rPr lang="en-US" altLang="ko-KR" dirty="0"/>
              <a:t>, </a:t>
            </a:r>
            <a:r>
              <a:rPr lang="ko-KR" altLang="en-US" dirty="0"/>
              <a:t>원가명세서 등을 작성하여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최종적으로 재무제표를 작성하는 것이 회계업무의 큰 흐름입니다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656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추가구현</a:t>
            </a:r>
            <a:r>
              <a:rPr lang="en-US" altLang="ko-KR" dirty="0"/>
              <a:t>, </a:t>
            </a:r>
            <a:r>
              <a:rPr lang="ko-KR" altLang="en-US" dirty="0"/>
              <a:t>변경 사항과 프로젝트에 적용된 모습을 보여드리도록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65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Out-code</a:t>
            </a:r>
            <a:r>
              <a:rPr lang="ko-KR" altLang="en-US" dirty="0"/>
              <a:t>와 </a:t>
            </a:r>
            <a:r>
              <a:rPr lang="en-US" altLang="ko-KR" dirty="0"/>
              <a:t>in-code</a:t>
            </a:r>
            <a:r>
              <a:rPr lang="ko-KR" altLang="en-US" dirty="0"/>
              <a:t>로 </a:t>
            </a:r>
            <a:r>
              <a:rPr lang="ko-KR" altLang="en-US" dirty="0" err="1"/>
              <a:t>나눠서보면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Out-code</a:t>
            </a:r>
            <a:r>
              <a:rPr lang="ko-KR" altLang="en-US" dirty="0"/>
              <a:t>로는 </a:t>
            </a:r>
            <a:r>
              <a:rPr lang="ko-KR" altLang="en-US" dirty="0" err="1"/>
              <a:t>스프링부트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버전 </a:t>
            </a:r>
            <a:r>
              <a:rPr lang="en-US" altLang="ko-KR" dirty="0"/>
              <a:t>Migration, </a:t>
            </a:r>
            <a:r>
              <a:rPr lang="ko-KR" altLang="en-US" dirty="0" err="1"/>
              <a:t>스프링시큐리티</a:t>
            </a:r>
            <a:r>
              <a:rPr lang="ko-KR" altLang="en-US" dirty="0"/>
              <a:t> </a:t>
            </a:r>
            <a:r>
              <a:rPr lang="en-US" altLang="ko-KR" dirty="0"/>
              <a:t>oauth2</a:t>
            </a:r>
            <a:r>
              <a:rPr lang="ko-KR" altLang="en-US" dirty="0"/>
              <a:t>적용</a:t>
            </a:r>
            <a:r>
              <a:rPr lang="en-US" altLang="ko-KR" dirty="0"/>
              <a:t>, </a:t>
            </a:r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en-US" altLang="ko-KR" dirty="0"/>
              <a:t>18</a:t>
            </a:r>
            <a:r>
              <a:rPr lang="ko-KR" altLang="en-US" dirty="0"/>
              <a:t>개 추가</a:t>
            </a:r>
            <a:r>
              <a:rPr lang="en-US" altLang="ko-KR" dirty="0"/>
              <a:t>, </a:t>
            </a:r>
            <a:r>
              <a:rPr lang="ko-KR" altLang="en-US" dirty="0"/>
              <a:t>데이터 모델링 설계로 테이블 </a:t>
            </a:r>
            <a:r>
              <a:rPr lang="en-US" altLang="ko-KR" dirty="0"/>
              <a:t>15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프로시저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추가하였습니다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년간의 모든 데이터와 단어사전을 최신화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In-code</a:t>
            </a:r>
            <a:r>
              <a:rPr lang="ko-KR" altLang="en-US" dirty="0"/>
              <a:t>상으로는 총 </a:t>
            </a:r>
            <a:r>
              <a:rPr lang="en-US" altLang="ko-KR" dirty="0"/>
              <a:t>4</a:t>
            </a:r>
            <a:r>
              <a:rPr lang="ko-KR" altLang="en-US" dirty="0"/>
              <a:t>개의 메인 관리페이지 및 </a:t>
            </a:r>
            <a:r>
              <a:rPr lang="en-US" altLang="ko-KR" dirty="0"/>
              <a:t>16</a:t>
            </a:r>
            <a:r>
              <a:rPr lang="ko-KR" altLang="en-US" dirty="0"/>
              <a:t>개의 상세페이지를 추가했습니다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하나씩 살펴보겠습니다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0580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 추가 구현 사항으로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스프링 부트 버전을 </a:t>
            </a:r>
            <a:r>
              <a:rPr lang="en-US" altLang="ko-KR" dirty="0"/>
              <a:t>2.5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버전으로 마이그레이션을 진행했습니다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</a:t>
            </a:r>
            <a:r>
              <a:rPr lang="ko-KR" altLang="en-US" dirty="0" err="1"/>
              <a:t>스프링부트</a:t>
            </a:r>
            <a:r>
              <a:rPr lang="ko-KR" altLang="en-US" dirty="0"/>
              <a:t> </a:t>
            </a:r>
            <a:r>
              <a:rPr lang="en-US" altLang="ko-KR" dirty="0"/>
              <a:t>initializer</a:t>
            </a:r>
            <a:r>
              <a:rPr lang="ko-KR" altLang="en-US" dirty="0"/>
              <a:t>를 통해서 </a:t>
            </a:r>
            <a:r>
              <a:rPr lang="en-US" altLang="ko-KR" dirty="0"/>
              <a:t>2</a:t>
            </a:r>
            <a:r>
              <a:rPr lang="ko-KR" altLang="en-US" dirty="0"/>
              <a:t>버전을 생성할 수가 없게 되었기 때문에</a:t>
            </a:r>
            <a:r>
              <a:rPr lang="en-US" altLang="ko-KR" dirty="0"/>
              <a:t>, 3</a:t>
            </a:r>
            <a:r>
              <a:rPr lang="ko-KR" altLang="en-US" dirty="0"/>
              <a:t>버전으로 올리는 작업이 필요하다고 판단했습니다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ko-KR" altLang="en-US" dirty="0"/>
              <a:t>버전과 </a:t>
            </a:r>
            <a:r>
              <a:rPr lang="en-US" altLang="ko-KR" dirty="0"/>
              <a:t>3</a:t>
            </a:r>
            <a:r>
              <a:rPr lang="ko-KR" altLang="en-US" dirty="0"/>
              <a:t>버전의 가장 큰 차이는 최소 요구사항이 </a:t>
            </a:r>
            <a:r>
              <a:rPr lang="en-US" altLang="ko-KR" dirty="0"/>
              <a:t>java 11</a:t>
            </a:r>
            <a:r>
              <a:rPr lang="ko-KR" altLang="en-US" dirty="0"/>
              <a:t>에서 </a:t>
            </a:r>
            <a:r>
              <a:rPr lang="en-US" altLang="ko-KR" dirty="0"/>
              <a:t>17+</a:t>
            </a:r>
            <a:r>
              <a:rPr lang="ko-KR" altLang="en-US" dirty="0"/>
              <a:t>으로 변경되었고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Gradle 4.1 </a:t>
            </a:r>
            <a:r>
              <a:rPr lang="ko-KR" altLang="en-US" dirty="0"/>
              <a:t>이상에서 </a:t>
            </a:r>
            <a:r>
              <a:rPr lang="en-US" altLang="ko-KR" dirty="0"/>
              <a:t>7.5 </a:t>
            </a:r>
            <a:r>
              <a:rPr lang="ko-KR" altLang="en-US" dirty="0"/>
              <a:t>이상으로 변경되었습니다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/>
              <a:t>JSP, Servlet, JDBC </a:t>
            </a:r>
            <a:r>
              <a:rPr lang="ko-KR" altLang="en-US" dirty="0"/>
              <a:t>등을 제공하는 </a:t>
            </a:r>
            <a:r>
              <a:rPr lang="en-US" altLang="ko-KR" dirty="0"/>
              <a:t>Java EE </a:t>
            </a:r>
            <a:r>
              <a:rPr lang="ko-KR" altLang="en-US" dirty="0"/>
              <a:t>플랫폼이 </a:t>
            </a:r>
            <a:r>
              <a:rPr lang="en-US" altLang="ko-KR" dirty="0"/>
              <a:t>Jakarta EE</a:t>
            </a:r>
            <a:r>
              <a:rPr lang="ko-KR" altLang="en-US" dirty="0"/>
              <a:t>로 변경되었습니다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코드상에서의 변화 중 하나만 말씀드리면 </a:t>
            </a:r>
            <a:r>
              <a:rPr lang="en-US" altLang="ko-KR" dirty="0"/>
              <a:t>API </a:t>
            </a:r>
            <a:r>
              <a:rPr lang="ko-KR" altLang="en-US" dirty="0"/>
              <a:t>패키지명이 </a:t>
            </a:r>
            <a:r>
              <a:rPr lang="en-US" altLang="ko-KR" dirty="0" err="1"/>
              <a:t>javax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en-US" altLang="ko-KR" dirty="0" err="1"/>
              <a:t>jakarta</a:t>
            </a:r>
            <a:r>
              <a:rPr lang="ko-KR" altLang="en-US" dirty="0"/>
              <a:t>로 변경된 것을 보실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/>
              <a:t>swagger</a:t>
            </a:r>
            <a:r>
              <a:rPr lang="ko-KR" altLang="en-US" dirty="0"/>
              <a:t>를 제공하던 </a:t>
            </a:r>
            <a:r>
              <a:rPr lang="en-US" altLang="ko-KR" dirty="0" err="1"/>
              <a:t>springfox</a:t>
            </a:r>
            <a:r>
              <a:rPr lang="ko-KR" altLang="en-US" dirty="0"/>
              <a:t>가 </a:t>
            </a:r>
            <a:r>
              <a:rPr lang="en-US" altLang="ko-KR" dirty="0"/>
              <a:t>2018</a:t>
            </a:r>
            <a:r>
              <a:rPr lang="ko-KR" altLang="en-US" dirty="0"/>
              <a:t>년을 기준으로 업데이트가 중단되어 </a:t>
            </a:r>
            <a:r>
              <a:rPr lang="en-US" altLang="ko-KR" dirty="0"/>
              <a:t>3</a:t>
            </a:r>
            <a:r>
              <a:rPr lang="ko-KR" altLang="en-US" dirty="0"/>
              <a:t>버전에서 사용할 수 없다가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Springdoc</a:t>
            </a:r>
            <a:r>
              <a:rPr lang="ko-KR" altLang="en-US" dirty="0"/>
              <a:t>가 출시되면서 </a:t>
            </a:r>
            <a:r>
              <a:rPr lang="en-US" altLang="ko-KR" dirty="0"/>
              <a:t>3</a:t>
            </a:r>
            <a:r>
              <a:rPr lang="ko-KR" altLang="en-US" dirty="0"/>
              <a:t>버전에서도 </a:t>
            </a:r>
            <a:r>
              <a:rPr lang="en-US" altLang="ko-KR" dirty="0"/>
              <a:t>swagger</a:t>
            </a:r>
            <a:r>
              <a:rPr lang="ko-KR" altLang="en-US" dirty="0"/>
              <a:t>를 사용 할 수 있게 되었습니다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3395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스프링시큐리티</a:t>
            </a:r>
            <a:r>
              <a:rPr lang="ko-KR" altLang="en-US" dirty="0"/>
              <a:t> </a:t>
            </a:r>
            <a:r>
              <a:rPr lang="ko-KR" altLang="en-US" dirty="0" err="1"/>
              <a:t>오오쓰</a:t>
            </a:r>
            <a:r>
              <a:rPr lang="en-US" altLang="ko-KR" dirty="0"/>
              <a:t>2</a:t>
            </a:r>
            <a:r>
              <a:rPr lang="ko-KR" altLang="en-US" dirty="0"/>
              <a:t>입니다</a:t>
            </a:r>
            <a:r>
              <a:rPr lang="en-US" altLang="ko-KR" dirty="0"/>
              <a:t>. 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시큐리티란</a:t>
            </a:r>
            <a:r>
              <a:rPr lang="ko-KR" altLang="en-US" dirty="0"/>
              <a:t> 간단하게 설명하면 우리가 어떤 사이트에 로그인하려면 </a:t>
            </a:r>
            <a:r>
              <a:rPr lang="en-US" altLang="ko-KR" dirty="0"/>
              <a:t>id/pw</a:t>
            </a:r>
            <a:r>
              <a:rPr lang="ko-KR" altLang="en-US" dirty="0"/>
              <a:t>를 통해 본인을 인증 </a:t>
            </a:r>
            <a:r>
              <a:rPr lang="ko-KR" altLang="en-US" dirty="0" err="1"/>
              <a:t>해야하고</a:t>
            </a:r>
            <a:r>
              <a:rPr lang="en-US" altLang="ko-KR" dirty="0"/>
              <a:t>, </a:t>
            </a:r>
            <a:r>
              <a:rPr lang="ko-KR" altLang="en-US" dirty="0"/>
              <a:t>사이트는 그 </a:t>
            </a:r>
            <a:r>
              <a:rPr lang="en-US" altLang="ko-KR" dirty="0"/>
              <a:t>id/pw</a:t>
            </a:r>
            <a:r>
              <a:rPr lang="ko-KR" altLang="en-US" dirty="0"/>
              <a:t>를 통해 인가를 결정합니다</a:t>
            </a:r>
            <a:r>
              <a:rPr lang="en-US" altLang="ko-KR" dirty="0"/>
              <a:t>. </a:t>
            </a:r>
            <a:r>
              <a:rPr lang="ko-KR" altLang="en-US" dirty="0"/>
              <a:t>그리고 회원이 아니라면 회원가입부터 </a:t>
            </a:r>
            <a:r>
              <a:rPr lang="ko-KR" altLang="en-US" dirty="0" err="1"/>
              <a:t>선행되야하죠</a:t>
            </a:r>
            <a:r>
              <a:rPr lang="en-US" altLang="ko-KR" dirty="0"/>
              <a:t>. </a:t>
            </a:r>
            <a:r>
              <a:rPr lang="ko-KR" altLang="en-US" dirty="0"/>
              <a:t>하지만 스프링 </a:t>
            </a:r>
            <a:r>
              <a:rPr lang="ko-KR" altLang="en-US" dirty="0" err="1"/>
              <a:t>시큐리티를</a:t>
            </a:r>
            <a:r>
              <a:rPr lang="ko-KR" altLang="en-US" dirty="0"/>
              <a:t> 이용하면 네이버</a:t>
            </a:r>
            <a:r>
              <a:rPr lang="en-US" altLang="ko-KR" dirty="0"/>
              <a:t>, </a:t>
            </a:r>
            <a:r>
              <a:rPr lang="ko-KR" altLang="en-US" dirty="0"/>
              <a:t>카카오 같은 사이트에 인증</a:t>
            </a:r>
            <a:r>
              <a:rPr lang="en-US" altLang="ko-KR" dirty="0"/>
              <a:t>, </a:t>
            </a:r>
            <a:r>
              <a:rPr lang="ko-KR" altLang="en-US" dirty="0"/>
              <a:t>인가 절차를 위임해 해당 회원이면 사이트 로그인을 가능하게 해줍니다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사실 결론부터 말씀드리면 이 부분은 적용시도를 하였는데</a:t>
            </a:r>
            <a:r>
              <a:rPr lang="en-US" altLang="ko-KR" dirty="0"/>
              <a:t> </a:t>
            </a:r>
            <a:r>
              <a:rPr lang="ko-KR" altLang="en-US" dirty="0"/>
              <a:t>완벽하게 구현해내지는 못했습니다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게시판에서 하던 것과는 달리 실제 서비스에서는 프론트에서는 인증을</a:t>
            </a:r>
            <a:r>
              <a:rPr lang="en-US" altLang="ko-KR" dirty="0"/>
              <a:t>, </a:t>
            </a:r>
            <a:r>
              <a:rPr lang="ko-KR" altLang="en-US" dirty="0" err="1"/>
              <a:t>백에서는</a:t>
            </a:r>
            <a:r>
              <a:rPr lang="ko-KR" altLang="en-US" dirty="0"/>
              <a:t> 인가를 담당하는 식으로 역할을 분리해야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Nuxt</a:t>
            </a:r>
            <a:r>
              <a:rPr lang="ko-KR" altLang="en-US" dirty="0"/>
              <a:t>에서 제공하는 </a:t>
            </a:r>
            <a:r>
              <a:rPr lang="en-US" altLang="ko-KR" dirty="0" err="1"/>
              <a:t>useAuth</a:t>
            </a:r>
            <a:r>
              <a:rPr lang="en-US" altLang="ko-KR" dirty="0"/>
              <a:t>() </a:t>
            </a:r>
            <a:r>
              <a:rPr lang="ko-KR" altLang="en-US" dirty="0"/>
              <a:t>라이브러리가 자체적으로 인증과 인가를 모두 처리해버려서 현재 로그인 페이지에서 인증요청은 할 수 있지만</a:t>
            </a:r>
            <a:r>
              <a:rPr lang="en-US" altLang="ko-KR" dirty="0"/>
              <a:t>, </a:t>
            </a:r>
            <a:r>
              <a:rPr lang="ko-KR" altLang="en-US" dirty="0"/>
              <a:t>인증 후</a:t>
            </a:r>
            <a:r>
              <a:rPr lang="en-US" altLang="ko-KR" dirty="0"/>
              <a:t>, </a:t>
            </a:r>
            <a:r>
              <a:rPr lang="ko-KR" altLang="en-US" dirty="0" err="1"/>
              <a:t>인가권환을</a:t>
            </a:r>
            <a:r>
              <a:rPr lang="ko-KR" altLang="en-US" dirty="0"/>
              <a:t> 백단으로 보낼 때 </a:t>
            </a:r>
            <a:r>
              <a:rPr lang="en-US" altLang="ko-KR" dirty="0"/>
              <a:t>localhost </a:t>
            </a:r>
            <a:r>
              <a:rPr lang="ko-KR" altLang="en-US" dirty="0"/>
              <a:t>포트번호를 바꿔서 </a:t>
            </a:r>
            <a:r>
              <a:rPr lang="en-US" altLang="ko-KR" dirty="0"/>
              <a:t>redirect</a:t>
            </a:r>
            <a:r>
              <a:rPr lang="ko-KR" altLang="en-US" dirty="0"/>
              <a:t>로 </a:t>
            </a:r>
            <a:r>
              <a:rPr lang="ko-KR" altLang="en-US" dirty="0" err="1"/>
              <a:t>쏴주는</a:t>
            </a:r>
            <a:r>
              <a:rPr lang="ko-KR" altLang="en-US" dirty="0"/>
              <a:t> 방법을 시간관계 상 찾지 못했습니다</a:t>
            </a:r>
            <a:r>
              <a:rPr lang="en-US" altLang="ko-KR" dirty="0"/>
              <a:t>. </a:t>
            </a:r>
            <a:r>
              <a:rPr lang="ko-KR" altLang="en-US" dirty="0" err="1"/>
              <a:t>뒷</a:t>
            </a:r>
            <a:r>
              <a:rPr lang="ko-KR" altLang="en-US" dirty="0"/>
              <a:t> 기수 분들이 꼭 해내 </a:t>
            </a:r>
            <a:r>
              <a:rPr lang="ko-KR" altLang="en-US" dirty="0" err="1"/>
              <a:t>주실꺼라</a:t>
            </a:r>
            <a:r>
              <a:rPr lang="ko-KR" altLang="en-US" dirty="0"/>
              <a:t> 믿습니다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63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목차를 보시면 저희는 먼저 </a:t>
            </a:r>
            <a:r>
              <a:rPr lang="ko-KR" altLang="en-US" dirty="0" err="1"/>
              <a:t>에자일</a:t>
            </a:r>
            <a:r>
              <a:rPr lang="ko-KR" altLang="en-US" dirty="0"/>
              <a:t> 개발 방법론</a:t>
            </a:r>
            <a:r>
              <a:rPr lang="ko-KR" altLang="en-US" baseline="0" dirty="0"/>
              <a:t>과 </a:t>
            </a:r>
            <a:r>
              <a:rPr lang="en-US" altLang="ko-KR" dirty="0" err="1"/>
              <a:t>bitbucket</a:t>
            </a:r>
            <a:r>
              <a:rPr lang="en-US" altLang="ko-KR" dirty="0"/>
              <a:t> branch</a:t>
            </a:r>
            <a:r>
              <a:rPr lang="ko-KR" altLang="en-US" dirty="0"/>
              <a:t>전략에 대해 설명하고</a:t>
            </a:r>
            <a:r>
              <a:rPr lang="en-US" altLang="ko-KR" dirty="0"/>
              <a:t>,</a:t>
            </a:r>
            <a:r>
              <a:rPr lang="ko-KR" altLang="en-US" dirty="0"/>
              <a:t> 업무 분석</a:t>
            </a:r>
            <a:r>
              <a:rPr lang="en-US" altLang="ko-KR" dirty="0"/>
              <a:t>, </a:t>
            </a:r>
            <a:r>
              <a:rPr lang="ko-KR" altLang="en-US" dirty="0"/>
              <a:t>추가 구현 사항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설명 순으로 발표 진행하겠습니다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975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 err="1"/>
              <a:t>추가사항입니다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왼쪽은 중간발표때 저희 프로젝트의 메인 </a:t>
            </a:r>
            <a:r>
              <a:rPr lang="ko-KR" altLang="en-US" dirty="0" err="1"/>
              <a:t>대쉬보드이고</a:t>
            </a:r>
            <a:r>
              <a:rPr lang="ko-KR" altLang="en-US" dirty="0"/>
              <a:t> 오른쪽은 이번 최종발표때 보여드릴 프로젝트의 </a:t>
            </a:r>
            <a:r>
              <a:rPr lang="ko-KR" altLang="en-US" dirty="0" err="1"/>
              <a:t>대쉬보드입니다</a:t>
            </a:r>
            <a:r>
              <a:rPr lang="en-US" altLang="ko-KR" dirty="0"/>
              <a:t>. </a:t>
            </a:r>
            <a:r>
              <a:rPr lang="ko-KR" altLang="en-US" dirty="0"/>
              <a:t>기존 </a:t>
            </a:r>
            <a:r>
              <a:rPr lang="ko-KR" altLang="en-US" dirty="0" err="1"/>
              <a:t>대쉬보드의</a:t>
            </a:r>
            <a:r>
              <a:rPr lang="ko-KR" altLang="en-US" dirty="0"/>
              <a:t> 명칭부터 </a:t>
            </a:r>
            <a:r>
              <a:rPr lang="ko-KR" altLang="en-US" dirty="0" err="1"/>
              <a:t>액터와</a:t>
            </a:r>
            <a:r>
              <a:rPr lang="ko-KR" altLang="en-US" dirty="0"/>
              <a:t> </a:t>
            </a:r>
            <a:r>
              <a:rPr lang="ko-KR" altLang="en-US" dirty="0" err="1"/>
              <a:t>유스케이스에</a:t>
            </a:r>
            <a:r>
              <a:rPr lang="ko-KR" altLang="en-US" dirty="0"/>
              <a:t> 맞게 변경하였고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지출증빙</a:t>
            </a:r>
            <a:r>
              <a:rPr lang="en-US" altLang="ko-KR" dirty="0"/>
              <a:t>, </a:t>
            </a:r>
            <a:r>
              <a:rPr lang="ko-KR" altLang="en-US" dirty="0"/>
              <a:t>자금관리</a:t>
            </a:r>
            <a:r>
              <a:rPr lang="en-US" altLang="ko-KR" dirty="0"/>
              <a:t>, </a:t>
            </a:r>
            <a:r>
              <a:rPr lang="ko-KR" altLang="en-US" dirty="0"/>
              <a:t>업무용승용차관리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다이어그램을 추가 구현하였습니다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세부적으로는 전기서비스에서는 엑셀파일을 </a:t>
            </a:r>
            <a:r>
              <a:rPr lang="ko-KR" altLang="en-US" dirty="0" err="1"/>
              <a:t>파싱하여</a:t>
            </a:r>
            <a:r>
              <a:rPr lang="ko-KR" altLang="en-US" dirty="0"/>
              <a:t> 전표리스트를 한번에 추가하는 기능을 구현하였고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모델링 설계 후</a:t>
            </a:r>
            <a:r>
              <a:rPr lang="en-US" altLang="ko-KR" dirty="0"/>
              <a:t>, </a:t>
            </a:r>
            <a:r>
              <a:rPr lang="ko-KR" altLang="en-US" dirty="0"/>
              <a:t>어음 테이블을 만들어 전표작성시 계정과목이 어음이면 </a:t>
            </a:r>
            <a:r>
              <a:rPr lang="ko-KR" altLang="en-US" dirty="0" err="1"/>
              <a:t>어음상세를</a:t>
            </a:r>
            <a:r>
              <a:rPr lang="ko-KR" altLang="en-US" dirty="0"/>
              <a:t> 입력하도록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분개장에서 대차 금액이 합쳐져서 나오던 쿼리를 고쳐</a:t>
            </a:r>
            <a:r>
              <a:rPr lang="en-US" altLang="ko-KR" dirty="0"/>
              <a:t>, </a:t>
            </a:r>
            <a:r>
              <a:rPr lang="ko-KR" altLang="en-US" dirty="0"/>
              <a:t>따로 나오도록 했고</a:t>
            </a:r>
            <a:r>
              <a:rPr lang="en-US" altLang="ko-KR" dirty="0"/>
              <a:t>, </a:t>
            </a:r>
            <a:r>
              <a:rPr lang="ko-KR" altLang="en-US" dirty="0" err="1"/>
              <a:t>한줄이</a:t>
            </a:r>
            <a:r>
              <a:rPr lang="ko-KR" altLang="en-US" dirty="0"/>
              <a:t> 아닌 두줄로 나오게 한 이유는 차변과 대변의 거래처가 다를 수 있기 때문에 그렇습니다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891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결산서비스에서는 </a:t>
            </a:r>
            <a:r>
              <a:rPr lang="ko-KR" altLang="en-US" dirty="0" err="1"/>
              <a:t>이익잉여금처분계산서와</a:t>
            </a:r>
            <a:r>
              <a:rPr lang="ko-KR" altLang="en-US" dirty="0"/>
              <a:t> 기간별 손익계산서</a:t>
            </a:r>
            <a:r>
              <a:rPr lang="en-US" altLang="ko-KR" dirty="0"/>
              <a:t>, </a:t>
            </a:r>
            <a:r>
              <a:rPr lang="ko-KR" altLang="en-US" dirty="0"/>
              <a:t>기간별 원가명세서 </a:t>
            </a:r>
            <a:r>
              <a:rPr lang="ko-KR" altLang="en-US" dirty="0" err="1"/>
              <a:t>유스케이스를</a:t>
            </a:r>
            <a:r>
              <a:rPr lang="ko-KR" altLang="en-US" dirty="0"/>
              <a:t> 추가</a:t>
            </a:r>
            <a:r>
              <a:rPr lang="en-US" altLang="ko-KR" dirty="0"/>
              <a:t>,</a:t>
            </a:r>
            <a:r>
              <a:rPr lang="ko-KR" altLang="en-US" dirty="0"/>
              <a:t> 구현하였습니다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운영서비스에서는 고정자산관리에서 고정자산등록</a:t>
            </a:r>
            <a:r>
              <a:rPr lang="en-US" altLang="ko-KR" dirty="0"/>
              <a:t>, </a:t>
            </a:r>
            <a:r>
              <a:rPr lang="ko-KR" altLang="en-US" dirty="0"/>
              <a:t>감가상각비현황</a:t>
            </a:r>
            <a:r>
              <a:rPr lang="en-US" altLang="ko-KR" dirty="0"/>
              <a:t> </a:t>
            </a:r>
            <a:r>
              <a:rPr lang="ko-KR" altLang="en-US" dirty="0" err="1"/>
              <a:t>유스케이스를</a:t>
            </a:r>
            <a:r>
              <a:rPr lang="ko-KR" altLang="en-US" dirty="0"/>
              <a:t> 추가</a:t>
            </a:r>
            <a:r>
              <a:rPr lang="en-US" altLang="ko-KR" dirty="0"/>
              <a:t>, </a:t>
            </a:r>
            <a:r>
              <a:rPr lang="ko-KR" altLang="en-US" dirty="0"/>
              <a:t>구현하였습니다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이도 마찬가지로 모델링 설계를 거쳐 고정자산 테이블을 추가하고 계정과목과 자산 테이블에 연동해 놓았습니다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547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운영서비스에서는 고정자산조회에서 고정자산관리대장으로 명칭을 바꾸고</a:t>
            </a:r>
            <a:r>
              <a:rPr lang="en-US" altLang="ko-KR" dirty="0"/>
              <a:t>,</a:t>
            </a:r>
            <a:r>
              <a:rPr lang="ko-KR" altLang="en-US" dirty="0"/>
              <a:t> 고정자산등록</a:t>
            </a:r>
            <a:r>
              <a:rPr lang="en-US" altLang="ko-KR" dirty="0"/>
              <a:t>, </a:t>
            </a:r>
            <a:r>
              <a:rPr lang="ko-KR" altLang="en-US" dirty="0"/>
              <a:t>감가상각비현황</a:t>
            </a:r>
            <a:r>
              <a:rPr lang="en-US" altLang="ko-KR" dirty="0"/>
              <a:t> </a:t>
            </a:r>
            <a:r>
              <a:rPr lang="ko-KR" altLang="en-US" dirty="0" err="1"/>
              <a:t>유스케이스를</a:t>
            </a:r>
            <a:r>
              <a:rPr lang="ko-KR" altLang="en-US" dirty="0"/>
              <a:t> 추가</a:t>
            </a:r>
            <a:r>
              <a:rPr lang="en-US" altLang="ko-KR" dirty="0"/>
              <a:t>, </a:t>
            </a:r>
            <a:r>
              <a:rPr lang="ko-KR" altLang="en-US" dirty="0"/>
              <a:t>구현하였습니다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이도 마찬가지로 데이터 모델링 설계를 거쳐 고정자산 테이블을 추가하고 계정과목과 자산 테이블에 연동해 놓았습니다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1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시간관계상 나머지는 프로젝트 웹페이지를 보면서 설명 드리겠습니다</a:t>
            </a:r>
            <a:r>
              <a:rPr lang="en-US" altLang="ko-KR" dirty="0"/>
              <a:t>. </a:t>
            </a:r>
            <a:r>
              <a:rPr lang="ko-KR" altLang="en-US" dirty="0"/>
              <a:t>우선 저희 프로젝트 개발환경 세팅입니다</a:t>
            </a:r>
            <a:r>
              <a:rPr lang="en-US" altLang="ko-KR" dirty="0"/>
              <a:t>. </a:t>
            </a:r>
            <a:r>
              <a:rPr lang="ko-KR" altLang="en-US" dirty="0"/>
              <a:t>눈으로만 가볍게 보시고 넘어가겠습니다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241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프로젝트를 구동하겠습니다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152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92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719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Branch </a:t>
            </a:r>
            <a:r>
              <a:rPr lang="ko-KR" altLang="en-US" dirty="0"/>
              <a:t>전략이란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Branch </a:t>
            </a:r>
            <a:r>
              <a:rPr lang="ko-KR" altLang="en-US" dirty="0"/>
              <a:t>전략이란 말 그대로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BITBUCKET</a:t>
            </a:r>
            <a:r>
              <a:rPr lang="ko-KR" altLang="en-US" dirty="0"/>
              <a:t>을 이용하여 작업을 할 때 규칙을 정해놓고 팀원들이 규칙에 맞춰 개발을 진행하는 방식을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</a:t>
            </a:r>
            <a:r>
              <a:rPr lang="en-US" altLang="ko-KR" dirty="0"/>
              <a:t>Branch </a:t>
            </a:r>
            <a:r>
              <a:rPr lang="ko-KR" altLang="en-US" dirty="0"/>
              <a:t>전력을 사용 하는 이유는</a:t>
            </a:r>
            <a:r>
              <a:rPr lang="ko-KR" altLang="en-US" baseline="0" dirty="0"/>
              <a:t>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안정적인 코드를 유지하며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 기능이나 수정 작업이 동시에 진행될 때 충돌을 최소화하기 위함입니다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Branch</a:t>
            </a:r>
            <a:r>
              <a:rPr lang="ko-KR" altLang="en-US" baseline="0" dirty="0"/>
              <a:t>의 종류는 </a:t>
            </a:r>
            <a:r>
              <a:rPr lang="en-US" altLang="ko-KR" baseline="0" dirty="0"/>
              <a:t>master / hotfix / release / feature </a:t>
            </a:r>
            <a:r>
              <a:rPr lang="ko-KR" altLang="en-US" baseline="0" dirty="0"/>
              <a:t>등 여러 종류와 그에 따른 여러가지 방법이 있는데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82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 (</a:t>
            </a:r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또는 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Master) </a:t>
            </a:r>
            <a:r>
              <a:rPr lang="ko-KR" altLang="en-US" sz="1200" b="1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endParaRPr lang="ko-KR" altLang="en-US" sz="12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용도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제품의 안정 버전이나 프로덕션에 배포될 수 있는 안정적인 코드의 버전을 관리하는 데 사용됩니다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안정화된 코드를 유지하며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특정 버전에 대한 배포 및 버그 수정을 수행합니다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endParaRPr lang="en-US" altLang="ko-KR" sz="12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Develop </a:t>
            </a:r>
            <a:r>
              <a:rPr lang="ko-KR" altLang="en-US" sz="1200" b="1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endParaRPr lang="ko-KR" altLang="en-US" sz="12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용도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새로운 기능이나 개선사항을 개발하는 데 사용되는 중심 개발 </a:t>
            </a:r>
            <a:r>
              <a:rPr lang="ko-KR" altLang="en-US" sz="12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브랜치입니다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개발 중인 기능들을 모으고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</a:t>
            </a:r>
            <a:r>
              <a:rPr lang="ko-KR" altLang="en-US" sz="12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브랜치에서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나머지 팀원들과의 통합을 통해 전반적인 개발 작업을 진행합니다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endParaRPr lang="en-US" altLang="ko-KR" sz="12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lang="ko-KR" altLang="en-US" sz="1200" b="1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endParaRPr lang="ko-KR" altLang="en-US" sz="12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용도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새로운 기능이나 개선사항 개발을 위해 개별적으로 생성되는 </a:t>
            </a:r>
            <a:r>
              <a:rPr lang="ko-KR" altLang="en-US" sz="12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브랜치입니다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특정 기능이나 작업을 개발할 때 사용하며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개발이 완료되면 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Develop </a:t>
            </a:r>
            <a:r>
              <a:rPr lang="ko-KR" altLang="en-US" sz="12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브랜치에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다시 병합합니다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endParaRPr lang="en-US" altLang="ko-KR" sz="12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Release </a:t>
            </a:r>
            <a:r>
              <a:rPr lang="ko-KR" altLang="en-US" sz="1200" b="1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endParaRPr lang="ko-KR" altLang="en-US" sz="12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용도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다가오는 배포를 위해 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ko-KR" altLang="en-US" sz="12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브랜치에서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분기하여 품질 검증 및 마지막 수정을 수행하는 데 사용됩니다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테스트 및 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QA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통과한 안정적인 코드를 준비하고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문제가 없을 경우 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ko-KR" altLang="en-US" sz="12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브랜치로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병합하여 실제 배포를 진행합니다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endParaRPr lang="en-US" altLang="ko-KR" sz="12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Hotfix </a:t>
            </a:r>
            <a:r>
              <a:rPr lang="ko-KR" altLang="en-US" sz="1200" b="1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endParaRPr lang="ko-KR" altLang="en-US" sz="12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용도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프로덕션 환경에서 발생한 긴급한 버그 수정이나 보안 패치를 위해 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ko-KR" altLang="en-US" sz="12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브랜치에서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생성되는 </a:t>
            </a:r>
            <a:r>
              <a:rPr lang="ko-KR" altLang="en-US" sz="12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브랜치입니다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ko-KR" altLang="en-US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altLang="ko-KR" sz="1200" b="1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긴급한 수정이 필요한 경우에만 생성되며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수정이 완료되면 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Develop </a:t>
            </a:r>
            <a:r>
              <a:rPr lang="ko-KR" altLang="en-US" sz="12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브랜치에</a:t>
            </a:r>
            <a:r>
              <a:rPr lang="ko-KR" alt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병합하여 배포합니다</a:t>
            </a:r>
            <a:r>
              <a:rPr lang="en-US" altLang="ko-KR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065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위와 같은 방법이 저희가 프로젝트 초기의 </a:t>
            </a:r>
            <a:r>
              <a:rPr lang="en-US" altLang="ko-KR" baseline="0" dirty="0"/>
              <a:t>Branch</a:t>
            </a:r>
            <a:r>
              <a:rPr lang="ko-KR" altLang="en-US" baseline="0" dirty="0"/>
              <a:t>에서 발생한 그림을 예시로 나타낸 것인데요 보기에 좀 복잡해 보이고 딱</a:t>
            </a:r>
            <a:r>
              <a:rPr lang="en-US" altLang="ko-KR" baseline="0" dirty="0"/>
              <a:t>! </a:t>
            </a:r>
            <a:r>
              <a:rPr lang="ko-KR" altLang="en-US" baseline="0" dirty="0"/>
              <a:t>봐도 뭔가 문제가 발생할 것 같은 그림입니다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Branch </a:t>
            </a:r>
            <a:r>
              <a:rPr lang="ko-KR" altLang="en-US" baseline="0" dirty="0"/>
              <a:t>전략을 잘못</a:t>
            </a:r>
            <a:r>
              <a:rPr lang="en-US" altLang="ko-KR" baseline="0" dirty="0"/>
              <a:t>(?) </a:t>
            </a:r>
            <a:r>
              <a:rPr lang="ko-KR" altLang="en-US" baseline="0" dirty="0"/>
              <a:t>사용한 예시 이기도 한데요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무작위로 </a:t>
            </a:r>
            <a:r>
              <a:rPr lang="ko-KR" altLang="en-US" baseline="0" dirty="0" err="1"/>
              <a:t>푸시를</a:t>
            </a:r>
            <a:r>
              <a:rPr lang="ko-KR" altLang="en-US" baseline="0" dirty="0"/>
              <a:t> 하여 내역을 업데이트 하다 보면 다음과 같은 무지개다리같은 그림이 발생하고 병합 충돌이 많이 발생합니다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그러면 어떻게 깔끔한 </a:t>
            </a:r>
            <a:r>
              <a:rPr lang="en-US" altLang="ko-KR" baseline="0" dirty="0"/>
              <a:t>Branch</a:t>
            </a:r>
            <a:r>
              <a:rPr lang="ko-KR" altLang="en-US" baseline="0" dirty="0"/>
              <a:t>를 만들어서 작업을 했는지 궁금하실 텐데요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9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/>
              <a:t>다음과 같이 하나의 작업을 끝낸 후 풀리퀘스트와 </a:t>
            </a:r>
            <a:r>
              <a:rPr lang="ko-KR" altLang="en-US" baseline="0" dirty="0" err="1"/>
              <a:t>머지를</a:t>
            </a:r>
            <a:r>
              <a:rPr lang="ko-KR" altLang="en-US" baseline="0" dirty="0"/>
              <a:t> 통해 합쳐주면 </a:t>
            </a:r>
            <a:r>
              <a:rPr lang="en-US" altLang="ko-KR" baseline="0" dirty="0"/>
              <a:t>Branch</a:t>
            </a:r>
            <a:r>
              <a:rPr lang="ko-KR" altLang="en-US" baseline="0" dirty="0"/>
              <a:t>가 삭제되고 그 이후의 다른 하위 작업 </a:t>
            </a:r>
            <a:r>
              <a:rPr lang="en-US" altLang="ko-KR" baseline="0" dirty="0"/>
              <a:t>Branch</a:t>
            </a:r>
            <a:r>
              <a:rPr lang="ko-KR" altLang="en-US" baseline="0" dirty="0"/>
              <a:t>를 진행 한 후 풀리퀘스트를 하고 </a:t>
            </a:r>
            <a:r>
              <a:rPr lang="ko-KR" altLang="en-US" baseline="0" dirty="0" err="1"/>
              <a:t>머지를</a:t>
            </a:r>
            <a:r>
              <a:rPr lang="ko-KR" altLang="en-US" baseline="0" dirty="0"/>
              <a:t> 해주면 다음과 같이 깔끔하고 보기 편한 </a:t>
            </a:r>
            <a:r>
              <a:rPr lang="en-US" altLang="ko-KR" baseline="0" dirty="0"/>
              <a:t>Branch</a:t>
            </a:r>
            <a:r>
              <a:rPr lang="ko-KR" altLang="en-US" baseline="0" dirty="0"/>
              <a:t>가 생기게 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269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회계란</a:t>
            </a:r>
            <a:r>
              <a:rPr lang="ko-KR" altLang="en-US" dirty="0"/>
              <a:t> 거래를 인식</a:t>
            </a:r>
            <a:r>
              <a:rPr lang="en-US" altLang="ko-KR" dirty="0"/>
              <a:t>, </a:t>
            </a:r>
            <a:r>
              <a:rPr lang="ko-KR" altLang="en-US" dirty="0"/>
              <a:t>기록</a:t>
            </a:r>
            <a:r>
              <a:rPr lang="en-US" altLang="ko-KR" dirty="0"/>
              <a:t>, </a:t>
            </a:r>
            <a:r>
              <a:rPr lang="ko-KR" altLang="en-US" dirty="0"/>
              <a:t>정리</a:t>
            </a:r>
            <a:r>
              <a:rPr lang="en-US" altLang="ko-KR" dirty="0"/>
              <a:t>, </a:t>
            </a:r>
            <a:r>
              <a:rPr lang="ko-KR" altLang="en-US" dirty="0"/>
              <a:t>보고</a:t>
            </a:r>
            <a:r>
              <a:rPr lang="en-US" altLang="ko-KR" dirty="0"/>
              <a:t>, </a:t>
            </a:r>
            <a:r>
              <a:rPr lang="ko-KR" altLang="en-US" dirty="0"/>
              <a:t>분석 및 해석하는 일련의 과정을 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간단하게 말하면</a:t>
            </a:r>
            <a:r>
              <a:rPr lang="en-US" altLang="ko-KR" dirty="0"/>
              <a:t>, </a:t>
            </a:r>
            <a:r>
              <a:rPr lang="ko-KR" altLang="en-US" dirty="0"/>
              <a:t>회사 주주나 임원들에게 보여줄 자료를 만들기 위해</a:t>
            </a:r>
            <a:r>
              <a:rPr lang="en-US" altLang="ko-KR" dirty="0"/>
              <a:t>, </a:t>
            </a:r>
            <a:r>
              <a:rPr lang="ko-KR" altLang="en-US" dirty="0"/>
              <a:t>회사와 관련된 다양한 숫자를 잘 정리하는 것으로 이해하면 쉽습니다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723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회계업무의 끝이 바로 결산입니다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대한민국에서는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31</a:t>
            </a:r>
            <a:r>
              <a:rPr lang="ko-KR" altLang="en-US" dirty="0"/>
              <a:t>일</a:t>
            </a:r>
            <a:r>
              <a:rPr lang="en-US" altLang="ko-KR" dirty="0"/>
              <a:t>, 1</a:t>
            </a:r>
            <a:r>
              <a:rPr lang="ko-KR" altLang="en-US" dirty="0"/>
              <a:t>년 동안의 모든 수입과 지출을 계산하여 서류를 작성하고</a:t>
            </a:r>
            <a:r>
              <a:rPr lang="en-US" altLang="ko-KR" dirty="0"/>
              <a:t>, </a:t>
            </a:r>
            <a:r>
              <a:rPr lang="ko-KR" altLang="en-US" dirty="0"/>
              <a:t>장부를 마감하는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절차를 결산이라고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4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17BBA-C782-40B7-8E0C-5F087707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D5F6-BC02-41A5-B223-3CD09E1136B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6D328-0183-4E95-8D7B-CD0A21A5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5D7F1-36A5-4889-AF9A-27C1AD46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E212-970F-475D-B4CC-66674DBAD5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9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69" r:id="rId6"/>
    <p:sldLayoutId id="2147483671" r:id="rId7"/>
    <p:sldLayoutId id="2147483675" r:id="rId8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434343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76 &amp; 77</a:t>
            </a:r>
            <a:r>
              <a:rPr lang="ko-KR" altLang="en-US" dirty="0">
                <a:solidFill>
                  <a:srgbClr val="434343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기 </a:t>
            </a:r>
            <a:r>
              <a:rPr lang="en-US" altLang="ko-KR" dirty="0">
                <a:solidFill>
                  <a:srgbClr val="434343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Project</a:t>
            </a:r>
            <a:endParaRPr dirty="0">
              <a:solidFill>
                <a:srgbClr val="434343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cxnSp>
        <p:nvCxnSpPr>
          <p:cNvPr id="142" name="Google Shape;142;p30"/>
          <p:cNvCxnSpPr/>
          <p:nvPr/>
        </p:nvCxnSpPr>
        <p:spPr>
          <a:xfrm>
            <a:off x="7064032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5868144" y="3275310"/>
            <a:ext cx="347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3</a:t>
            </a:r>
            <a:r>
              <a:rPr lang="ko-KR" altLang="en-US" i="1" dirty="0"/>
              <a:t>조 </a:t>
            </a:r>
            <a:r>
              <a:rPr lang="en-US" altLang="ko-KR" i="1" dirty="0"/>
              <a:t>– </a:t>
            </a:r>
            <a:r>
              <a:rPr lang="ko-KR" altLang="en-US" i="1" dirty="0"/>
              <a:t>회계</a:t>
            </a:r>
            <a:br>
              <a:rPr lang="en-US" altLang="ko-KR" i="1" dirty="0"/>
            </a:br>
            <a:r>
              <a:rPr lang="en-US" altLang="ko-KR" i="1" dirty="0"/>
              <a:t>2024.01.06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업무분석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AD82F-E42A-4E58-BC69-E06114597AEB}"/>
              </a:ext>
            </a:extLst>
          </p:cNvPr>
          <p:cNvSpPr txBox="1"/>
          <p:nvPr/>
        </p:nvSpPr>
        <p:spPr>
          <a:xfrm>
            <a:off x="467544" y="915566"/>
            <a:ext cx="8352928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전표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거래를 유형별로 거래내용</a:t>
            </a:r>
            <a:r>
              <a:rPr lang="en-US" altLang="ko-KR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일자 등을 기록</a:t>
            </a:r>
            <a:r>
              <a:rPr lang="en-US" altLang="ko-KR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관리하기 위한 서식</a:t>
            </a:r>
            <a:endParaRPr lang="en-US" altLang="ko-KR" sz="20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거래에 대한 계정과목</a:t>
            </a:r>
            <a:r>
              <a:rPr lang="en-US" altLang="ko-KR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거래처</a:t>
            </a:r>
            <a:r>
              <a:rPr lang="en-US" altLang="ko-KR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금액 등을 기재하는 분개 절차를 거쳐 작성</a:t>
            </a:r>
            <a:endParaRPr lang="en-US" altLang="ko-KR" sz="20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lang="ko-KR" altLang="en-US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04949C0-4D26-4FD3-8FFC-9DF4E9E92B37}"/>
              </a:ext>
            </a:extLst>
          </p:cNvPr>
          <p:cNvSpPr/>
          <p:nvPr/>
        </p:nvSpPr>
        <p:spPr>
          <a:xfrm>
            <a:off x="4572000" y="3903169"/>
            <a:ext cx="4032448" cy="1080120"/>
          </a:xfrm>
          <a:prstGeom prst="wedgeRectCallou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거래를 차변과 대변으로 분류하여 </a:t>
            </a:r>
            <a:endParaRPr lang="en-US" altLang="ko-KR" sz="1500" dirty="0">
              <a:solidFill>
                <a:schemeClr val="accent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계정과목과 금액을 기입하는 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8D1F7-7604-4CF4-81EB-6DF6E7D82433}"/>
              </a:ext>
            </a:extLst>
          </p:cNvPr>
          <p:cNvSpPr/>
          <p:nvPr/>
        </p:nvSpPr>
        <p:spPr>
          <a:xfrm>
            <a:off x="4788024" y="3723878"/>
            <a:ext cx="648072" cy="30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accent6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분개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33AAB8E5-0F25-4825-B491-DEE7279BBF1A}"/>
              </a:ext>
            </a:extLst>
          </p:cNvPr>
          <p:cNvSpPr/>
          <p:nvPr/>
        </p:nvSpPr>
        <p:spPr>
          <a:xfrm>
            <a:off x="467544" y="3903169"/>
            <a:ext cx="4032448" cy="1080120"/>
          </a:xfrm>
          <a:prstGeom prst="wedgeRectCallou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자산</a:t>
            </a:r>
            <a:r>
              <a:rPr lang="en-US" altLang="ko-KR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비용</a:t>
            </a:r>
            <a:r>
              <a:rPr lang="en-US" altLang="ko-KR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부채</a:t>
            </a:r>
            <a:r>
              <a:rPr lang="en-US" altLang="ko-KR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자본</a:t>
            </a:r>
            <a:r>
              <a:rPr lang="en-US" altLang="ko-KR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수익 등 </a:t>
            </a:r>
            <a:endParaRPr lang="en-US" altLang="ko-KR" sz="1500" dirty="0">
              <a:solidFill>
                <a:schemeClr val="accent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출입하는 세부항목의 이름</a:t>
            </a:r>
            <a:endParaRPr lang="en-US" altLang="ko-KR" sz="1500" dirty="0">
              <a:solidFill>
                <a:schemeClr val="accent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algn="ctr"/>
            <a:r>
              <a:rPr lang="en-US" altLang="ko-KR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(ex. </a:t>
            </a:r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현금</a:t>
            </a:r>
            <a:r>
              <a:rPr lang="en-US" altLang="ko-KR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적금</a:t>
            </a:r>
            <a:r>
              <a:rPr lang="en-US" altLang="ko-KR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제품매출</a:t>
            </a:r>
            <a:r>
              <a:rPr lang="en-US" altLang="ko-KR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임금</a:t>
            </a:r>
            <a:r>
              <a:rPr lang="en-US" altLang="ko-KR" sz="1500" dirty="0">
                <a:solidFill>
                  <a:schemeClr val="accent6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..)</a:t>
            </a:r>
            <a:endParaRPr lang="ko-KR" altLang="en-US" sz="1500" dirty="0">
              <a:solidFill>
                <a:schemeClr val="accent6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14E3E6-59A8-4A9F-A0D9-B1EBA540D7DB}"/>
              </a:ext>
            </a:extLst>
          </p:cNvPr>
          <p:cNvSpPr/>
          <p:nvPr/>
        </p:nvSpPr>
        <p:spPr>
          <a:xfrm>
            <a:off x="683568" y="3723878"/>
            <a:ext cx="1080120" cy="30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accent6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계정과목</a:t>
            </a:r>
          </a:p>
        </p:txBody>
      </p:sp>
    </p:spTree>
    <p:extLst>
      <p:ext uri="{BB962C8B-B14F-4D97-AF65-F5344CB8AC3E}">
        <p14:creationId xmlns:p14="http://schemas.microsoft.com/office/powerpoint/2010/main" val="168654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업무분석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AD82F-E42A-4E58-BC69-E06114597AEB}"/>
              </a:ext>
            </a:extLst>
          </p:cNvPr>
          <p:cNvSpPr txBox="1"/>
          <p:nvPr/>
        </p:nvSpPr>
        <p:spPr>
          <a:xfrm>
            <a:off x="7092280" y="316136"/>
            <a:ext cx="1728192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재무상태표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pic>
        <p:nvPicPr>
          <p:cNvPr id="1026" name="Picture 2" descr="시스템 생성 대체 텍스트:&#10;재료 &#10;우리가 비진 사람들 &#10;정부 &#10;은행가 &#10;사업주 &#10;자산 &#10;부재 &#10;트니 &#10;자본 &#10;7 계 인 ">
            <a:extLst>
              <a:ext uri="{FF2B5EF4-FFF2-40B4-BE49-F238E27FC236}">
                <a16:creationId xmlns:a16="http://schemas.microsoft.com/office/drawing/2014/main" id="{5DE6B068-2BAE-44CC-9426-C6BD191B1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80" y="987574"/>
            <a:ext cx="4871640" cy="240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92D49A-79A1-4F2B-862F-9341320F4A16}"/>
              </a:ext>
            </a:extLst>
          </p:cNvPr>
          <p:cNvSpPr txBox="1"/>
          <p:nvPr/>
        </p:nvSpPr>
        <p:spPr>
          <a:xfrm>
            <a:off x="2267744" y="3512284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재무상태표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– </a:t>
            </a:r>
            <a:r>
              <a:rPr lang="ko-KR" altLang="en-US" sz="2000" u="sng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스냅사진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시작과 끝이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X)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① 자산     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    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부채      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+      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자본</a:t>
            </a: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en-US" altLang="ko-KR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    (</a:t>
            </a:r>
            <a:r>
              <a:rPr lang="ko-KR" altLang="en-US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사물</a:t>
            </a:r>
            <a:r>
              <a:rPr lang="en-US" altLang="ko-KR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              (</a:t>
            </a:r>
            <a:r>
              <a:rPr lang="ko-KR" altLang="en-US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소유권이 남</a:t>
            </a:r>
            <a:r>
              <a:rPr lang="en-US" altLang="ko-KR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          (</a:t>
            </a:r>
            <a:r>
              <a:rPr lang="ko-KR" altLang="en-US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소유권이 나</a:t>
            </a:r>
            <a:r>
              <a:rPr lang="en-US" altLang="ko-KR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07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업무분석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AD82F-E42A-4E58-BC69-E06114597AEB}"/>
              </a:ext>
            </a:extLst>
          </p:cNvPr>
          <p:cNvSpPr txBox="1"/>
          <p:nvPr/>
        </p:nvSpPr>
        <p:spPr>
          <a:xfrm>
            <a:off x="7092280" y="316136"/>
            <a:ext cx="1728192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손익계산서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2D49A-79A1-4F2B-862F-9341320F4A16}"/>
              </a:ext>
            </a:extLst>
          </p:cNvPr>
          <p:cNvSpPr txBox="1"/>
          <p:nvPr/>
        </p:nvSpPr>
        <p:spPr>
          <a:xfrm>
            <a:off x="539552" y="3435846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손익계산서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운영보고서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이익 및 손실보고서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– </a:t>
            </a:r>
            <a:r>
              <a:rPr lang="ko-KR" altLang="en-US" sz="2000" u="sng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영화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시작과 끝이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O)</a:t>
            </a:r>
          </a:p>
          <a:p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② 매출액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–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매출원가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매출총이익</a:t>
            </a: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   </a:t>
            </a: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  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매출총이익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–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비용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순이익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순수입</a:t>
            </a: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2050" name="Picture 2" descr="시스템 생성 대체 텍스트:&#10;손익계산서 &#10;매출이} &#10;기초 재고자산 &#10;+매입 &#10;설탕 &#10;레몬 &#10;총 만매 가능 재고자산 &#10;-기말재고자산 &#10;=매출원가 &#10;매출총이익= &#10;비용 &#10;• 유리잔렌털 &#10;• 광고 &#10;• 장소대여 &#10;=총비용 &#10;순이익 &#10;시작: 월요일 오전. 끝: 일요일 오후 &#10;원 &#10;$ 0.00 &#10;2.00 &#10;10.00 기 &#10;12.00 &#10;2.00 &#10;2.00 &#10;1.00 &#10;2.00 &#10;25.00 &#10;10.00 &#10;15.00 &#10;500 &#10;1000 ">
            <a:extLst>
              <a:ext uri="{FF2B5EF4-FFF2-40B4-BE49-F238E27FC236}">
                <a16:creationId xmlns:a16="http://schemas.microsoft.com/office/drawing/2014/main" id="{E8FAC0F8-7A24-4F07-9653-06CCFEDD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681820"/>
            <a:ext cx="4320480" cy="27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297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업무분석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AD82F-E42A-4E58-BC69-E06114597AEB}"/>
              </a:ext>
            </a:extLst>
          </p:cNvPr>
          <p:cNvSpPr txBox="1"/>
          <p:nvPr/>
        </p:nvSpPr>
        <p:spPr>
          <a:xfrm>
            <a:off x="7092280" y="316136"/>
            <a:ext cx="1728192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현금흐름표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2D49A-79A1-4F2B-862F-9341320F4A16}"/>
              </a:ext>
            </a:extLst>
          </p:cNvPr>
          <p:cNvSpPr txBox="1"/>
          <p:nvPr/>
        </p:nvSpPr>
        <p:spPr>
          <a:xfrm>
            <a:off x="1187624" y="3512284"/>
            <a:ext cx="6840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현금흐름표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– </a:t>
            </a:r>
            <a:r>
              <a:rPr lang="ko-KR" altLang="en-US" sz="2000" u="sng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마지막 퍼즐</a:t>
            </a:r>
            <a:endParaRPr lang="en-US" altLang="ko-KR" sz="2000" u="sng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이익잉여금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전 회계기간에 발생한 </a:t>
            </a:r>
            <a:r>
              <a:rPr lang="ko-KR" altLang="en-US" sz="2000" dirty="0">
                <a:solidFill>
                  <a:srgbClr val="FF000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순이익</a:t>
            </a:r>
          </a:p>
          <a:p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전 회계기간의 기말재고재산 </a:t>
            </a:r>
            <a:r>
              <a:rPr lang="en-US" altLang="ko-KR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</a:t>
            </a:r>
            <a:r>
              <a:rPr lang="ko-KR" altLang="en-US" sz="2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현 회계기간의 기초 재고재산</a:t>
            </a: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5DF7BF-4756-43CF-AAA0-D4D3FBC6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626" y="667226"/>
            <a:ext cx="4774748" cy="2709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C182C9-940E-4201-A9D9-B249A612A03E}"/>
              </a:ext>
            </a:extLst>
          </p:cNvPr>
          <p:cNvSpPr txBox="1"/>
          <p:nvPr/>
        </p:nvSpPr>
        <p:spPr>
          <a:xfrm>
            <a:off x="2051720" y="3999220"/>
            <a:ext cx="5040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③ 자산 </a:t>
            </a:r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</a:t>
            </a:r>
            <a:r>
              <a:rPr lang="ko-KR" altLang="en-US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부채 </a:t>
            </a:r>
            <a:r>
              <a:rPr lang="en-US" altLang="ko-KR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+ </a:t>
            </a:r>
            <a:r>
              <a:rPr lang="ko-KR" altLang="en-US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자본 </a:t>
            </a:r>
            <a:r>
              <a:rPr lang="en-US" altLang="ko-KR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+ </a:t>
            </a:r>
            <a:r>
              <a:rPr lang="ko-KR" altLang="en-US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수익 </a:t>
            </a:r>
            <a:r>
              <a:rPr lang="en-US" altLang="ko-KR" sz="2500" dirty="0">
                <a:solidFill>
                  <a:srgbClr val="FF000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2500" dirty="0">
                <a:solidFill>
                  <a:srgbClr val="FF000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비용</a:t>
            </a:r>
          </a:p>
        </p:txBody>
      </p:sp>
    </p:spTree>
    <p:extLst>
      <p:ext uri="{BB962C8B-B14F-4D97-AF65-F5344CB8AC3E}">
        <p14:creationId xmlns:p14="http://schemas.microsoft.com/office/powerpoint/2010/main" val="1387590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0" grpId="1" uiExpand="1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0">
            <a:extLst>
              <a:ext uri="{FF2B5EF4-FFF2-40B4-BE49-F238E27FC236}">
                <a16:creationId xmlns:a16="http://schemas.microsoft.com/office/drawing/2014/main" id="{739182E9-F7DC-46A4-B388-4680015CBC4D}"/>
              </a:ext>
            </a:extLst>
          </p:cNvPr>
          <p:cNvSpPr/>
          <p:nvPr/>
        </p:nvSpPr>
        <p:spPr>
          <a:xfrm>
            <a:off x="4355976" y="1775068"/>
            <a:ext cx="2520280" cy="3283426"/>
          </a:xfrm>
          <a:custGeom>
            <a:avLst/>
            <a:gdLst>
              <a:gd name="connsiteX0" fmla="*/ 0 w 2520280"/>
              <a:gd name="connsiteY0" fmla="*/ 0 h 3283426"/>
              <a:gd name="connsiteX1" fmla="*/ 554462 w 2520280"/>
              <a:gd name="connsiteY1" fmla="*/ 0 h 3283426"/>
              <a:gd name="connsiteX2" fmla="*/ 1083720 w 2520280"/>
              <a:gd name="connsiteY2" fmla="*/ 0 h 3283426"/>
              <a:gd name="connsiteX3" fmla="*/ 1587776 w 2520280"/>
              <a:gd name="connsiteY3" fmla="*/ 0 h 3283426"/>
              <a:gd name="connsiteX4" fmla="*/ 2520280 w 2520280"/>
              <a:gd name="connsiteY4" fmla="*/ 0 h 3283426"/>
              <a:gd name="connsiteX5" fmla="*/ 2520280 w 2520280"/>
              <a:gd name="connsiteY5" fmla="*/ 612906 h 3283426"/>
              <a:gd name="connsiteX6" fmla="*/ 2520280 w 2520280"/>
              <a:gd name="connsiteY6" fmla="*/ 1192978 h 3283426"/>
              <a:gd name="connsiteX7" fmla="*/ 2520280 w 2520280"/>
              <a:gd name="connsiteY7" fmla="*/ 1674547 h 3283426"/>
              <a:gd name="connsiteX8" fmla="*/ 2520280 w 2520280"/>
              <a:gd name="connsiteY8" fmla="*/ 2254619 h 3283426"/>
              <a:gd name="connsiteX9" fmla="*/ 2520280 w 2520280"/>
              <a:gd name="connsiteY9" fmla="*/ 2703354 h 3283426"/>
              <a:gd name="connsiteX10" fmla="*/ 2520280 w 2520280"/>
              <a:gd name="connsiteY10" fmla="*/ 3283426 h 3283426"/>
              <a:gd name="connsiteX11" fmla="*/ 2066630 w 2520280"/>
              <a:gd name="connsiteY11" fmla="*/ 3283426 h 3283426"/>
              <a:gd name="connsiteX12" fmla="*/ 1512168 w 2520280"/>
              <a:gd name="connsiteY12" fmla="*/ 3283426 h 3283426"/>
              <a:gd name="connsiteX13" fmla="*/ 1033315 w 2520280"/>
              <a:gd name="connsiteY13" fmla="*/ 3283426 h 3283426"/>
              <a:gd name="connsiteX14" fmla="*/ 478853 w 2520280"/>
              <a:gd name="connsiteY14" fmla="*/ 3283426 h 3283426"/>
              <a:gd name="connsiteX15" fmla="*/ 0 w 2520280"/>
              <a:gd name="connsiteY15" fmla="*/ 3283426 h 3283426"/>
              <a:gd name="connsiteX16" fmla="*/ 0 w 2520280"/>
              <a:gd name="connsiteY16" fmla="*/ 2834691 h 3283426"/>
              <a:gd name="connsiteX17" fmla="*/ 0 w 2520280"/>
              <a:gd name="connsiteY17" fmla="*/ 2254619 h 3283426"/>
              <a:gd name="connsiteX18" fmla="*/ 0 w 2520280"/>
              <a:gd name="connsiteY18" fmla="*/ 1805884 h 3283426"/>
              <a:gd name="connsiteX19" fmla="*/ 0 w 2520280"/>
              <a:gd name="connsiteY19" fmla="*/ 1357149 h 3283426"/>
              <a:gd name="connsiteX20" fmla="*/ 0 w 2520280"/>
              <a:gd name="connsiteY20" fmla="*/ 744243 h 3283426"/>
              <a:gd name="connsiteX21" fmla="*/ 0 w 2520280"/>
              <a:gd name="connsiteY21" fmla="*/ 0 h 328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20280" h="3283426" fill="none" extrusionOk="0">
                <a:moveTo>
                  <a:pt x="0" y="0"/>
                </a:moveTo>
                <a:cubicBezTo>
                  <a:pt x="133237" y="-20008"/>
                  <a:pt x="320233" y="31143"/>
                  <a:pt x="554462" y="0"/>
                </a:cubicBezTo>
                <a:cubicBezTo>
                  <a:pt x="788691" y="-31143"/>
                  <a:pt x="940427" y="8640"/>
                  <a:pt x="1083720" y="0"/>
                </a:cubicBezTo>
                <a:cubicBezTo>
                  <a:pt x="1227013" y="-8640"/>
                  <a:pt x="1436314" y="17519"/>
                  <a:pt x="1587776" y="0"/>
                </a:cubicBezTo>
                <a:cubicBezTo>
                  <a:pt x="1739238" y="-17519"/>
                  <a:pt x="2089663" y="39840"/>
                  <a:pt x="2520280" y="0"/>
                </a:cubicBezTo>
                <a:cubicBezTo>
                  <a:pt x="2574757" y="201791"/>
                  <a:pt x="2490567" y="390172"/>
                  <a:pt x="2520280" y="612906"/>
                </a:cubicBezTo>
                <a:cubicBezTo>
                  <a:pt x="2549993" y="835640"/>
                  <a:pt x="2458565" y="1030491"/>
                  <a:pt x="2520280" y="1192978"/>
                </a:cubicBezTo>
                <a:cubicBezTo>
                  <a:pt x="2581995" y="1355465"/>
                  <a:pt x="2508401" y="1569344"/>
                  <a:pt x="2520280" y="1674547"/>
                </a:cubicBezTo>
                <a:cubicBezTo>
                  <a:pt x="2532159" y="1779750"/>
                  <a:pt x="2462108" y="2060219"/>
                  <a:pt x="2520280" y="2254619"/>
                </a:cubicBezTo>
                <a:cubicBezTo>
                  <a:pt x="2578452" y="2449019"/>
                  <a:pt x="2510064" y="2542369"/>
                  <a:pt x="2520280" y="2703354"/>
                </a:cubicBezTo>
                <a:cubicBezTo>
                  <a:pt x="2530496" y="2864339"/>
                  <a:pt x="2481646" y="3040582"/>
                  <a:pt x="2520280" y="3283426"/>
                </a:cubicBezTo>
                <a:cubicBezTo>
                  <a:pt x="2374054" y="3335130"/>
                  <a:pt x="2223695" y="3251383"/>
                  <a:pt x="2066630" y="3283426"/>
                </a:cubicBezTo>
                <a:cubicBezTo>
                  <a:pt x="1909565" y="3315469"/>
                  <a:pt x="1669070" y="3240015"/>
                  <a:pt x="1512168" y="3283426"/>
                </a:cubicBezTo>
                <a:cubicBezTo>
                  <a:pt x="1355266" y="3326837"/>
                  <a:pt x="1255776" y="3277765"/>
                  <a:pt x="1033315" y="3283426"/>
                </a:cubicBezTo>
                <a:cubicBezTo>
                  <a:pt x="810854" y="3289087"/>
                  <a:pt x="634573" y="3258663"/>
                  <a:pt x="478853" y="3283426"/>
                </a:cubicBezTo>
                <a:cubicBezTo>
                  <a:pt x="323133" y="3308189"/>
                  <a:pt x="216660" y="3252318"/>
                  <a:pt x="0" y="3283426"/>
                </a:cubicBezTo>
                <a:cubicBezTo>
                  <a:pt x="-18509" y="3171020"/>
                  <a:pt x="9540" y="2984948"/>
                  <a:pt x="0" y="2834691"/>
                </a:cubicBezTo>
                <a:cubicBezTo>
                  <a:pt x="-9540" y="2684435"/>
                  <a:pt x="66944" y="2446512"/>
                  <a:pt x="0" y="2254619"/>
                </a:cubicBezTo>
                <a:cubicBezTo>
                  <a:pt x="-66944" y="2062726"/>
                  <a:pt x="21850" y="1979114"/>
                  <a:pt x="0" y="1805884"/>
                </a:cubicBezTo>
                <a:cubicBezTo>
                  <a:pt x="-21850" y="1632655"/>
                  <a:pt x="12768" y="1466455"/>
                  <a:pt x="0" y="1357149"/>
                </a:cubicBezTo>
                <a:cubicBezTo>
                  <a:pt x="-12768" y="1247843"/>
                  <a:pt x="72213" y="905691"/>
                  <a:pt x="0" y="744243"/>
                </a:cubicBezTo>
                <a:cubicBezTo>
                  <a:pt x="-72213" y="582795"/>
                  <a:pt x="16934" y="278358"/>
                  <a:pt x="0" y="0"/>
                </a:cubicBezTo>
                <a:close/>
              </a:path>
              <a:path w="2520280" h="3283426" stroke="0" extrusionOk="0">
                <a:moveTo>
                  <a:pt x="0" y="0"/>
                </a:moveTo>
                <a:cubicBezTo>
                  <a:pt x="184239" y="-39572"/>
                  <a:pt x="290460" y="45379"/>
                  <a:pt x="478853" y="0"/>
                </a:cubicBezTo>
                <a:cubicBezTo>
                  <a:pt x="667246" y="-45379"/>
                  <a:pt x="768089" y="5093"/>
                  <a:pt x="907301" y="0"/>
                </a:cubicBezTo>
                <a:cubicBezTo>
                  <a:pt x="1046513" y="-5093"/>
                  <a:pt x="1245693" y="62253"/>
                  <a:pt x="1461762" y="0"/>
                </a:cubicBezTo>
                <a:cubicBezTo>
                  <a:pt x="1677831" y="-62253"/>
                  <a:pt x="1817790" y="1792"/>
                  <a:pt x="1940616" y="0"/>
                </a:cubicBezTo>
                <a:cubicBezTo>
                  <a:pt x="2063442" y="-1792"/>
                  <a:pt x="2292093" y="62745"/>
                  <a:pt x="2520280" y="0"/>
                </a:cubicBezTo>
                <a:cubicBezTo>
                  <a:pt x="2571889" y="149032"/>
                  <a:pt x="2518661" y="386694"/>
                  <a:pt x="2520280" y="612906"/>
                </a:cubicBezTo>
                <a:cubicBezTo>
                  <a:pt x="2521899" y="839118"/>
                  <a:pt x="2465429" y="919383"/>
                  <a:pt x="2520280" y="1160144"/>
                </a:cubicBezTo>
                <a:cubicBezTo>
                  <a:pt x="2575131" y="1400905"/>
                  <a:pt x="2512997" y="1563274"/>
                  <a:pt x="2520280" y="1707382"/>
                </a:cubicBezTo>
                <a:cubicBezTo>
                  <a:pt x="2527563" y="1851490"/>
                  <a:pt x="2476413" y="2047306"/>
                  <a:pt x="2520280" y="2188951"/>
                </a:cubicBezTo>
                <a:cubicBezTo>
                  <a:pt x="2564147" y="2330596"/>
                  <a:pt x="2494793" y="2510241"/>
                  <a:pt x="2520280" y="2670520"/>
                </a:cubicBezTo>
                <a:cubicBezTo>
                  <a:pt x="2545767" y="2830799"/>
                  <a:pt x="2454898" y="3029841"/>
                  <a:pt x="2520280" y="3283426"/>
                </a:cubicBezTo>
                <a:cubicBezTo>
                  <a:pt x="2393411" y="3323166"/>
                  <a:pt x="2205037" y="3220183"/>
                  <a:pt x="1991021" y="3283426"/>
                </a:cubicBezTo>
                <a:cubicBezTo>
                  <a:pt x="1777005" y="3346669"/>
                  <a:pt x="1585288" y="3230442"/>
                  <a:pt x="1436560" y="3283426"/>
                </a:cubicBezTo>
                <a:cubicBezTo>
                  <a:pt x="1287832" y="3336410"/>
                  <a:pt x="1156890" y="3222594"/>
                  <a:pt x="882098" y="3283426"/>
                </a:cubicBezTo>
                <a:cubicBezTo>
                  <a:pt x="607306" y="3344258"/>
                  <a:pt x="413769" y="3261953"/>
                  <a:pt x="0" y="3283426"/>
                </a:cubicBezTo>
                <a:cubicBezTo>
                  <a:pt x="-10165" y="3052369"/>
                  <a:pt x="1356" y="2984588"/>
                  <a:pt x="0" y="2736188"/>
                </a:cubicBezTo>
                <a:cubicBezTo>
                  <a:pt x="-1356" y="2487788"/>
                  <a:pt x="48863" y="2368819"/>
                  <a:pt x="0" y="2221785"/>
                </a:cubicBezTo>
                <a:cubicBezTo>
                  <a:pt x="-48863" y="2074751"/>
                  <a:pt x="46611" y="1926547"/>
                  <a:pt x="0" y="1773050"/>
                </a:cubicBezTo>
                <a:cubicBezTo>
                  <a:pt x="-46611" y="1619554"/>
                  <a:pt x="15253" y="1391151"/>
                  <a:pt x="0" y="1291481"/>
                </a:cubicBezTo>
                <a:cubicBezTo>
                  <a:pt x="-15253" y="1191811"/>
                  <a:pt x="33952" y="979525"/>
                  <a:pt x="0" y="809912"/>
                </a:cubicBezTo>
                <a:cubicBezTo>
                  <a:pt x="-33952" y="640299"/>
                  <a:pt x="88859" y="21267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자산의 </a:t>
            </a:r>
            <a:r>
              <a:rPr lang="ko-KR" altLang="en-US" sz="1600" b="1" dirty="0">
                <a:solidFill>
                  <a:srgbClr val="8068F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</a:rPr>
              <a:t>감소</a:t>
            </a:r>
            <a:endParaRPr lang="en-US" altLang="ko-KR" sz="1600" b="1" dirty="0">
              <a:solidFill>
                <a:srgbClr val="8068F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b="1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부채의 </a:t>
            </a:r>
            <a:r>
              <a:rPr lang="ko-KR" altLang="en-US" sz="1600" b="1" dirty="0">
                <a:solidFill>
                  <a:srgbClr val="8068F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</a:rPr>
              <a:t>증가</a:t>
            </a:r>
            <a:endParaRPr lang="en-US" altLang="ko-KR" sz="1600" b="1" dirty="0">
              <a:solidFill>
                <a:srgbClr val="8068F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자본의 </a:t>
            </a:r>
            <a:r>
              <a:rPr lang="ko-KR" altLang="en-US" sz="1600" b="1" dirty="0">
                <a:solidFill>
                  <a:srgbClr val="8068F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</a:rPr>
              <a:t>증가</a:t>
            </a:r>
            <a:endParaRPr lang="en-US" altLang="ko-KR" sz="1600" b="1" dirty="0">
              <a:solidFill>
                <a:srgbClr val="8068F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rgbClr val="8068F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</a:rPr>
              <a:t>수익</a:t>
            </a:r>
            <a:r>
              <a:rPr lang="ko-KR" altLang="en-US" sz="1600" b="1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의 발생</a:t>
            </a:r>
            <a:endParaRPr lang="en-US" altLang="ko-KR" sz="1600" b="1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</p:txBody>
      </p:sp>
      <p:sp>
        <p:nvSpPr>
          <p:cNvPr id="15" name="직사각형 10">
            <a:extLst>
              <a:ext uri="{FF2B5EF4-FFF2-40B4-BE49-F238E27FC236}">
                <a16:creationId xmlns:a16="http://schemas.microsoft.com/office/drawing/2014/main" id="{0664CFFB-880F-43E3-9A66-42EC2DA7A8AC}"/>
              </a:ext>
            </a:extLst>
          </p:cNvPr>
          <p:cNvSpPr/>
          <p:nvPr/>
        </p:nvSpPr>
        <p:spPr>
          <a:xfrm>
            <a:off x="1547664" y="1759962"/>
            <a:ext cx="2520280" cy="3283426"/>
          </a:xfrm>
          <a:custGeom>
            <a:avLst/>
            <a:gdLst>
              <a:gd name="connsiteX0" fmla="*/ 0 w 2520280"/>
              <a:gd name="connsiteY0" fmla="*/ 0 h 3283426"/>
              <a:gd name="connsiteX1" fmla="*/ 554462 w 2520280"/>
              <a:gd name="connsiteY1" fmla="*/ 0 h 3283426"/>
              <a:gd name="connsiteX2" fmla="*/ 1083720 w 2520280"/>
              <a:gd name="connsiteY2" fmla="*/ 0 h 3283426"/>
              <a:gd name="connsiteX3" fmla="*/ 1587776 w 2520280"/>
              <a:gd name="connsiteY3" fmla="*/ 0 h 3283426"/>
              <a:gd name="connsiteX4" fmla="*/ 2520280 w 2520280"/>
              <a:gd name="connsiteY4" fmla="*/ 0 h 3283426"/>
              <a:gd name="connsiteX5" fmla="*/ 2520280 w 2520280"/>
              <a:gd name="connsiteY5" fmla="*/ 612906 h 3283426"/>
              <a:gd name="connsiteX6" fmla="*/ 2520280 w 2520280"/>
              <a:gd name="connsiteY6" fmla="*/ 1192978 h 3283426"/>
              <a:gd name="connsiteX7" fmla="*/ 2520280 w 2520280"/>
              <a:gd name="connsiteY7" fmla="*/ 1674547 h 3283426"/>
              <a:gd name="connsiteX8" fmla="*/ 2520280 w 2520280"/>
              <a:gd name="connsiteY8" fmla="*/ 2254619 h 3283426"/>
              <a:gd name="connsiteX9" fmla="*/ 2520280 w 2520280"/>
              <a:gd name="connsiteY9" fmla="*/ 2703354 h 3283426"/>
              <a:gd name="connsiteX10" fmla="*/ 2520280 w 2520280"/>
              <a:gd name="connsiteY10" fmla="*/ 3283426 h 3283426"/>
              <a:gd name="connsiteX11" fmla="*/ 2066630 w 2520280"/>
              <a:gd name="connsiteY11" fmla="*/ 3283426 h 3283426"/>
              <a:gd name="connsiteX12" fmla="*/ 1512168 w 2520280"/>
              <a:gd name="connsiteY12" fmla="*/ 3283426 h 3283426"/>
              <a:gd name="connsiteX13" fmla="*/ 1033315 w 2520280"/>
              <a:gd name="connsiteY13" fmla="*/ 3283426 h 3283426"/>
              <a:gd name="connsiteX14" fmla="*/ 478853 w 2520280"/>
              <a:gd name="connsiteY14" fmla="*/ 3283426 h 3283426"/>
              <a:gd name="connsiteX15" fmla="*/ 0 w 2520280"/>
              <a:gd name="connsiteY15" fmla="*/ 3283426 h 3283426"/>
              <a:gd name="connsiteX16" fmla="*/ 0 w 2520280"/>
              <a:gd name="connsiteY16" fmla="*/ 2834691 h 3283426"/>
              <a:gd name="connsiteX17" fmla="*/ 0 w 2520280"/>
              <a:gd name="connsiteY17" fmla="*/ 2254619 h 3283426"/>
              <a:gd name="connsiteX18" fmla="*/ 0 w 2520280"/>
              <a:gd name="connsiteY18" fmla="*/ 1805884 h 3283426"/>
              <a:gd name="connsiteX19" fmla="*/ 0 w 2520280"/>
              <a:gd name="connsiteY19" fmla="*/ 1357149 h 3283426"/>
              <a:gd name="connsiteX20" fmla="*/ 0 w 2520280"/>
              <a:gd name="connsiteY20" fmla="*/ 744243 h 3283426"/>
              <a:gd name="connsiteX21" fmla="*/ 0 w 2520280"/>
              <a:gd name="connsiteY21" fmla="*/ 0 h 328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20280" h="3283426" fill="none" extrusionOk="0">
                <a:moveTo>
                  <a:pt x="0" y="0"/>
                </a:moveTo>
                <a:cubicBezTo>
                  <a:pt x="133237" y="-20008"/>
                  <a:pt x="320233" y="31143"/>
                  <a:pt x="554462" y="0"/>
                </a:cubicBezTo>
                <a:cubicBezTo>
                  <a:pt x="788691" y="-31143"/>
                  <a:pt x="940427" y="8640"/>
                  <a:pt x="1083720" y="0"/>
                </a:cubicBezTo>
                <a:cubicBezTo>
                  <a:pt x="1227013" y="-8640"/>
                  <a:pt x="1436314" y="17519"/>
                  <a:pt x="1587776" y="0"/>
                </a:cubicBezTo>
                <a:cubicBezTo>
                  <a:pt x="1739238" y="-17519"/>
                  <a:pt x="2089663" y="39840"/>
                  <a:pt x="2520280" y="0"/>
                </a:cubicBezTo>
                <a:cubicBezTo>
                  <a:pt x="2574757" y="201791"/>
                  <a:pt x="2490567" y="390172"/>
                  <a:pt x="2520280" y="612906"/>
                </a:cubicBezTo>
                <a:cubicBezTo>
                  <a:pt x="2549993" y="835640"/>
                  <a:pt x="2458565" y="1030491"/>
                  <a:pt x="2520280" y="1192978"/>
                </a:cubicBezTo>
                <a:cubicBezTo>
                  <a:pt x="2581995" y="1355465"/>
                  <a:pt x="2508401" y="1569344"/>
                  <a:pt x="2520280" y="1674547"/>
                </a:cubicBezTo>
                <a:cubicBezTo>
                  <a:pt x="2532159" y="1779750"/>
                  <a:pt x="2462108" y="2060219"/>
                  <a:pt x="2520280" y="2254619"/>
                </a:cubicBezTo>
                <a:cubicBezTo>
                  <a:pt x="2578452" y="2449019"/>
                  <a:pt x="2510064" y="2542369"/>
                  <a:pt x="2520280" y="2703354"/>
                </a:cubicBezTo>
                <a:cubicBezTo>
                  <a:pt x="2530496" y="2864339"/>
                  <a:pt x="2481646" y="3040582"/>
                  <a:pt x="2520280" y="3283426"/>
                </a:cubicBezTo>
                <a:cubicBezTo>
                  <a:pt x="2374054" y="3335130"/>
                  <a:pt x="2223695" y="3251383"/>
                  <a:pt x="2066630" y="3283426"/>
                </a:cubicBezTo>
                <a:cubicBezTo>
                  <a:pt x="1909565" y="3315469"/>
                  <a:pt x="1669070" y="3240015"/>
                  <a:pt x="1512168" y="3283426"/>
                </a:cubicBezTo>
                <a:cubicBezTo>
                  <a:pt x="1355266" y="3326837"/>
                  <a:pt x="1255776" y="3277765"/>
                  <a:pt x="1033315" y="3283426"/>
                </a:cubicBezTo>
                <a:cubicBezTo>
                  <a:pt x="810854" y="3289087"/>
                  <a:pt x="634573" y="3258663"/>
                  <a:pt x="478853" y="3283426"/>
                </a:cubicBezTo>
                <a:cubicBezTo>
                  <a:pt x="323133" y="3308189"/>
                  <a:pt x="216660" y="3252318"/>
                  <a:pt x="0" y="3283426"/>
                </a:cubicBezTo>
                <a:cubicBezTo>
                  <a:pt x="-18509" y="3171020"/>
                  <a:pt x="9540" y="2984948"/>
                  <a:pt x="0" y="2834691"/>
                </a:cubicBezTo>
                <a:cubicBezTo>
                  <a:pt x="-9540" y="2684435"/>
                  <a:pt x="66944" y="2446512"/>
                  <a:pt x="0" y="2254619"/>
                </a:cubicBezTo>
                <a:cubicBezTo>
                  <a:pt x="-66944" y="2062726"/>
                  <a:pt x="21850" y="1979114"/>
                  <a:pt x="0" y="1805884"/>
                </a:cubicBezTo>
                <a:cubicBezTo>
                  <a:pt x="-21850" y="1632655"/>
                  <a:pt x="12768" y="1466455"/>
                  <a:pt x="0" y="1357149"/>
                </a:cubicBezTo>
                <a:cubicBezTo>
                  <a:pt x="-12768" y="1247843"/>
                  <a:pt x="72213" y="905691"/>
                  <a:pt x="0" y="744243"/>
                </a:cubicBezTo>
                <a:cubicBezTo>
                  <a:pt x="-72213" y="582795"/>
                  <a:pt x="16934" y="278358"/>
                  <a:pt x="0" y="0"/>
                </a:cubicBezTo>
                <a:close/>
              </a:path>
              <a:path w="2520280" h="3283426" stroke="0" extrusionOk="0">
                <a:moveTo>
                  <a:pt x="0" y="0"/>
                </a:moveTo>
                <a:cubicBezTo>
                  <a:pt x="184239" y="-39572"/>
                  <a:pt x="290460" y="45379"/>
                  <a:pt x="478853" y="0"/>
                </a:cubicBezTo>
                <a:cubicBezTo>
                  <a:pt x="667246" y="-45379"/>
                  <a:pt x="768089" y="5093"/>
                  <a:pt x="907301" y="0"/>
                </a:cubicBezTo>
                <a:cubicBezTo>
                  <a:pt x="1046513" y="-5093"/>
                  <a:pt x="1245693" y="62253"/>
                  <a:pt x="1461762" y="0"/>
                </a:cubicBezTo>
                <a:cubicBezTo>
                  <a:pt x="1677831" y="-62253"/>
                  <a:pt x="1817790" y="1792"/>
                  <a:pt x="1940616" y="0"/>
                </a:cubicBezTo>
                <a:cubicBezTo>
                  <a:pt x="2063442" y="-1792"/>
                  <a:pt x="2292093" y="62745"/>
                  <a:pt x="2520280" y="0"/>
                </a:cubicBezTo>
                <a:cubicBezTo>
                  <a:pt x="2571889" y="149032"/>
                  <a:pt x="2518661" y="386694"/>
                  <a:pt x="2520280" y="612906"/>
                </a:cubicBezTo>
                <a:cubicBezTo>
                  <a:pt x="2521899" y="839118"/>
                  <a:pt x="2465429" y="919383"/>
                  <a:pt x="2520280" y="1160144"/>
                </a:cubicBezTo>
                <a:cubicBezTo>
                  <a:pt x="2575131" y="1400905"/>
                  <a:pt x="2512997" y="1563274"/>
                  <a:pt x="2520280" y="1707382"/>
                </a:cubicBezTo>
                <a:cubicBezTo>
                  <a:pt x="2527563" y="1851490"/>
                  <a:pt x="2476413" y="2047306"/>
                  <a:pt x="2520280" y="2188951"/>
                </a:cubicBezTo>
                <a:cubicBezTo>
                  <a:pt x="2564147" y="2330596"/>
                  <a:pt x="2494793" y="2510241"/>
                  <a:pt x="2520280" y="2670520"/>
                </a:cubicBezTo>
                <a:cubicBezTo>
                  <a:pt x="2545767" y="2830799"/>
                  <a:pt x="2454898" y="3029841"/>
                  <a:pt x="2520280" y="3283426"/>
                </a:cubicBezTo>
                <a:cubicBezTo>
                  <a:pt x="2393411" y="3323166"/>
                  <a:pt x="2205037" y="3220183"/>
                  <a:pt x="1991021" y="3283426"/>
                </a:cubicBezTo>
                <a:cubicBezTo>
                  <a:pt x="1777005" y="3346669"/>
                  <a:pt x="1585288" y="3230442"/>
                  <a:pt x="1436560" y="3283426"/>
                </a:cubicBezTo>
                <a:cubicBezTo>
                  <a:pt x="1287832" y="3336410"/>
                  <a:pt x="1156890" y="3222594"/>
                  <a:pt x="882098" y="3283426"/>
                </a:cubicBezTo>
                <a:cubicBezTo>
                  <a:pt x="607306" y="3344258"/>
                  <a:pt x="413769" y="3261953"/>
                  <a:pt x="0" y="3283426"/>
                </a:cubicBezTo>
                <a:cubicBezTo>
                  <a:pt x="-10165" y="3052369"/>
                  <a:pt x="1356" y="2984588"/>
                  <a:pt x="0" y="2736188"/>
                </a:cubicBezTo>
                <a:cubicBezTo>
                  <a:pt x="-1356" y="2487788"/>
                  <a:pt x="48863" y="2368819"/>
                  <a:pt x="0" y="2221785"/>
                </a:cubicBezTo>
                <a:cubicBezTo>
                  <a:pt x="-48863" y="2074751"/>
                  <a:pt x="46611" y="1926547"/>
                  <a:pt x="0" y="1773050"/>
                </a:cubicBezTo>
                <a:cubicBezTo>
                  <a:pt x="-46611" y="1619554"/>
                  <a:pt x="15253" y="1391151"/>
                  <a:pt x="0" y="1291481"/>
                </a:cubicBezTo>
                <a:cubicBezTo>
                  <a:pt x="-15253" y="1191811"/>
                  <a:pt x="33952" y="979525"/>
                  <a:pt x="0" y="809912"/>
                </a:cubicBezTo>
                <a:cubicBezTo>
                  <a:pt x="-33952" y="640299"/>
                  <a:pt x="88859" y="212671"/>
                  <a:pt x="0" y="0"/>
                </a:cubicBezTo>
                <a:close/>
              </a:path>
            </a:pathLst>
          </a:custGeom>
          <a:ln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자산의 </a:t>
            </a:r>
            <a:r>
              <a:rPr lang="ko-KR" altLang="en-US" sz="1600" b="1" dirty="0">
                <a:solidFill>
                  <a:srgbClr val="8068F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증가</a:t>
            </a:r>
            <a:endParaRPr lang="en-US" altLang="ko-KR" sz="1600" b="1" dirty="0">
              <a:solidFill>
                <a:srgbClr val="8068F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b="1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부채의 </a:t>
            </a:r>
            <a:r>
              <a:rPr lang="ko-KR" altLang="en-US" sz="1600" b="1" dirty="0">
                <a:solidFill>
                  <a:srgbClr val="8068F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감소</a:t>
            </a:r>
            <a:endParaRPr lang="en-US" altLang="ko-KR" sz="1600" b="1" dirty="0">
              <a:solidFill>
                <a:srgbClr val="8068F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자본의 </a:t>
            </a:r>
            <a:r>
              <a:rPr lang="ko-KR" altLang="en-US" sz="1600" b="1" dirty="0">
                <a:solidFill>
                  <a:srgbClr val="8068F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감소</a:t>
            </a:r>
            <a:endParaRPr lang="en-US" altLang="ko-KR" sz="1600" b="1" dirty="0">
              <a:solidFill>
                <a:srgbClr val="8068F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rgbClr val="8068F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비용</a:t>
            </a:r>
            <a:r>
              <a:rPr lang="ko-KR" altLang="en-US" sz="1600" b="1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Arial"/>
                <a:sym typeface="Arial"/>
              </a:rPr>
              <a:t>의 발생</a:t>
            </a:r>
            <a:endParaRPr lang="en-US" altLang="ko-KR" sz="1600" b="1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  <a:cs typeface="Arial"/>
              <a:sym typeface="Arial"/>
            </a:endParaRPr>
          </a:p>
        </p:txBody>
      </p:sp>
      <p:sp>
        <p:nvSpPr>
          <p:cNvPr id="8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업무분석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AD82F-E42A-4E58-BC69-E06114597AEB}"/>
              </a:ext>
            </a:extLst>
          </p:cNvPr>
          <p:cNvSpPr txBox="1"/>
          <p:nvPr/>
        </p:nvSpPr>
        <p:spPr>
          <a:xfrm>
            <a:off x="7092280" y="316136"/>
            <a:ext cx="1728192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차변</a:t>
            </a:r>
            <a:r>
              <a:rPr lang="en-US" altLang="ko-KR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vs</a:t>
            </a: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대변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182C9-940E-4201-A9D9-B249A612A03E}"/>
              </a:ext>
            </a:extLst>
          </p:cNvPr>
          <p:cNvSpPr txBox="1"/>
          <p:nvPr/>
        </p:nvSpPr>
        <p:spPr>
          <a:xfrm>
            <a:off x="1979712" y="1154162"/>
            <a:ext cx="51845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자산 </a:t>
            </a:r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+ </a:t>
            </a:r>
            <a:r>
              <a:rPr lang="ko-KR" altLang="en-US" sz="2500" dirty="0">
                <a:solidFill>
                  <a:srgbClr val="FF000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비용</a:t>
            </a:r>
            <a:r>
              <a:rPr lang="ko-KR" altLang="en-US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  </a:t>
            </a:r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  </a:t>
            </a:r>
            <a:r>
              <a:rPr lang="ko-KR" altLang="en-US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부채 </a:t>
            </a:r>
            <a:r>
              <a:rPr lang="en-US" altLang="ko-KR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+ </a:t>
            </a:r>
            <a:r>
              <a:rPr lang="ko-KR" altLang="en-US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자본 </a:t>
            </a:r>
            <a:r>
              <a:rPr lang="en-US" altLang="ko-KR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+ </a:t>
            </a:r>
            <a:r>
              <a:rPr lang="ko-KR" altLang="en-US" sz="2500" dirty="0">
                <a:solidFill>
                  <a:srgbClr val="0070C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수익 </a:t>
            </a:r>
            <a:endParaRPr lang="ko-KR" altLang="en-US" sz="2500" dirty="0">
              <a:solidFill>
                <a:srgbClr val="FF000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F19834-62E2-491A-B05F-4E6B6FCA4EEF}"/>
              </a:ext>
            </a:extLst>
          </p:cNvPr>
          <p:cNvCxnSpPr>
            <a:cxnSpLocks/>
          </p:cNvCxnSpPr>
          <p:nvPr/>
        </p:nvCxnSpPr>
        <p:spPr>
          <a:xfrm>
            <a:off x="2051720" y="1635646"/>
            <a:ext cx="158417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78DB5E-157E-4686-95CC-90255F5FED45}"/>
              </a:ext>
            </a:extLst>
          </p:cNvPr>
          <p:cNvCxnSpPr>
            <a:cxnSpLocks/>
          </p:cNvCxnSpPr>
          <p:nvPr/>
        </p:nvCxnSpPr>
        <p:spPr>
          <a:xfrm>
            <a:off x="4355976" y="1648346"/>
            <a:ext cx="252028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A7EFA9-4C98-4641-B2A9-BA1E1E0C7329}"/>
              </a:ext>
            </a:extLst>
          </p:cNvPr>
          <p:cNvSpPr txBox="1"/>
          <p:nvPr/>
        </p:nvSpPr>
        <p:spPr>
          <a:xfrm>
            <a:off x="2483768" y="1829494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차변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1F31DA-27A4-4043-A0F7-405896A422F9}"/>
              </a:ext>
            </a:extLst>
          </p:cNvPr>
          <p:cNvSpPr txBox="1"/>
          <p:nvPr/>
        </p:nvSpPr>
        <p:spPr>
          <a:xfrm>
            <a:off x="5292080" y="1829494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대변</a:t>
            </a:r>
          </a:p>
        </p:txBody>
      </p:sp>
    </p:spTree>
    <p:extLst>
      <p:ext uri="{BB962C8B-B14F-4D97-AF65-F5344CB8AC3E}">
        <p14:creationId xmlns:p14="http://schemas.microsoft.com/office/powerpoint/2010/main" val="15072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E816D57-5C25-49D3-A63B-2281380626E0}"/>
              </a:ext>
            </a:extLst>
          </p:cNvPr>
          <p:cNvCxnSpPr>
            <a:cxnSpLocks/>
          </p:cNvCxnSpPr>
          <p:nvPr/>
        </p:nvCxnSpPr>
        <p:spPr>
          <a:xfrm>
            <a:off x="35496" y="1851670"/>
            <a:ext cx="9036496" cy="15121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업무분석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7FAAA10-C61F-4C10-8409-443FF024B542}"/>
              </a:ext>
            </a:extLst>
          </p:cNvPr>
          <p:cNvSpPr/>
          <p:nvPr/>
        </p:nvSpPr>
        <p:spPr>
          <a:xfrm>
            <a:off x="380211" y="1662825"/>
            <a:ext cx="422140" cy="4221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1</a:t>
            </a:r>
            <a:endParaRPr lang="ko-KR" altLang="en-US" dirty="0">
              <a:solidFill>
                <a:srgbClr val="00206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F2F382-8530-4647-A790-D21B0F0D4F3B}"/>
              </a:ext>
            </a:extLst>
          </p:cNvPr>
          <p:cNvSpPr/>
          <p:nvPr/>
        </p:nvSpPr>
        <p:spPr>
          <a:xfrm>
            <a:off x="2056674" y="1662825"/>
            <a:ext cx="422140" cy="4221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2</a:t>
            </a:r>
            <a:endParaRPr lang="ko-KR" altLang="en-US" dirty="0">
              <a:solidFill>
                <a:srgbClr val="00206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7D9509-BD33-453A-90AE-0DEC250FE608}"/>
              </a:ext>
            </a:extLst>
          </p:cNvPr>
          <p:cNvSpPr/>
          <p:nvPr/>
        </p:nvSpPr>
        <p:spPr>
          <a:xfrm>
            <a:off x="3733137" y="1662825"/>
            <a:ext cx="422140" cy="4221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3</a:t>
            </a:r>
            <a:endParaRPr lang="ko-KR" altLang="en-US" dirty="0">
              <a:solidFill>
                <a:srgbClr val="00206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F2EAE5-FBCB-4C24-BC0E-4F187E317FE5}"/>
              </a:ext>
            </a:extLst>
          </p:cNvPr>
          <p:cNvSpPr/>
          <p:nvPr/>
        </p:nvSpPr>
        <p:spPr>
          <a:xfrm>
            <a:off x="5051086" y="3152768"/>
            <a:ext cx="422140" cy="4221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4</a:t>
            </a:r>
            <a:endParaRPr lang="ko-KR" altLang="en-US" dirty="0">
              <a:solidFill>
                <a:srgbClr val="00206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4E2EA3-729F-4CA5-806B-223DDDE0388B}"/>
              </a:ext>
            </a:extLst>
          </p:cNvPr>
          <p:cNvSpPr/>
          <p:nvPr/>
        </p:nvSpPr>
        <p:spPr>
          <a:xfrm>
            <a:off x="6727549" y="3152768"/>
            <a:ext cx="422140" cy="4221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5</a:t>
            </a:r>
            <a:endParaRPr lang="ko-KR" altLang="en-US" dirty="0">
              <a:solidFill>
                <a:srgbClr val="00206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88405F2-2B62-4507-9A4E-17A3B9B0939B}"/>
              </a:ext>
            </a:extLst>
          </p:cNvPr>
          <p:cNvSpPr/>
          <p:nvPr/>
        </p:nvSpPr>
        <p:spPr>
          <a:xfrm>
            <a:off x="8404012" y="3152768"/>
            <a:ext cx="422140" cy="4221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6</a:t>
            </a:r>
            <a:endParaRPr lang="ko-KR" altLang="en-US" dirty="0">
              <a:solidFill>
                <a:srgbClr val="00206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4A57F4-18B4-4E25-8A30-560D2B4FD560}"/>
              </a:ext>
            </a:extLst>
          </p:cNvPr>
          <p:cNvSpPr txBox="1"/>
          <p:nvPr/>
        </p:nvSpPr>
        <p:spPr>
          <a:xfrm>
            <a:off x="380211" y="1118610"/>
            <a:ext cx="1455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거래 발생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7EE97-7E46-46AD-98CB-2FF6194C3CA2}"/>
              </a:ext>
            </a:extLst>
          </p:cNvPr>
          <p:cNvSpPr txBox="1"/>
          <p:nvPr/>
        </p:nvSpPr>
        <p:spPr>
          <a:xfrm>
            <a:off x="2056674" y="2171640"/>
            <a:ext cx="1455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분개작성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A794E-3732-4F74-9DD1-3E0D450E422D}"/>
              </a:ext>
            </a:extLst>
          </p:cNvPr>
          <p:cNvSpPr txBox="1"/>
          <p:nvPr/>
        </p:nvSpPr>
        <p:spPr>
          <a:xfrm>
            <a:off x="3733137" y="1118156"/>
            <a:ext cx="1455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일</a:t>
            </a:r>
            <a:r>
              <a:rPr lang="en-US" altLang="ko-KR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(</a:t>
            </a:r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월</a:t>
            </a:r>
            <a:r>
              <a:rPr lang="en-US" altLang="ko-KR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)</a:t>
            </a:r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계표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042367D-7C16-4233-95B3-B9AAF30AD68C}"/>
              </a:ext>
            </a:extLst>
          </p:cNvPr>
          <p:cNvGrpSpPr/>
          <p:nvPr/>
        </p:nvGrpSpPr>
        <p:grpSpPr>
          <a:xfrm>
            <a:off x="2145432" y="2706711"/>
            <a:ext cx="1051750" cy="1118317"/>
            <a:chOff x="2145432" y="2706711"/>
            <a:chExt cx="1051750" cy="11183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C80D0-61DA-45E2-89E8-E6478EC173C0}"/>
                </a:ext>
              </a:extLst>
            </p:cNvPr>
            <p:cNvSpPr txBox="1"/>
            <p:nvPr/>
          </p:nvSpPr>
          <p:spPr>
            <a:xfrm>
              <a:off x="2295449" y="2706711"/>
              <a:ext cx="901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B0600000101010101" charset="-127"/>
                  <a:ea typeface="메이플스토리" panose="020B0600000101010101" charset="-127"/>
                </a:rPr>
                <a:t>전표</a:t>
              </a:r>
            </a:p>
          </p:txBody>
        </p:sp>
        <p:pic>
          <p:nvPicPr>
            <p:cNvPr id="27" name="그래픽 26" descr="문서">
              <a:extLst>
                <a:ext uri="{FF2B5EF4-FFF2-40B4-BE49-F238E27FC236}">
                  <a16:creationId xmlns:a16="http://schemas.microsoft.com/office/drawing/2014/main" id="{CF81901A-F82A-4EF7-BBC1-4411A527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45432" y="2910628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D7A0A48-F468-4B8A-A303-922589CD5C31}"/>
              </a:ext>
            </a:extLst>
          </p:cNvPr>
          <p:cNvSpPr txBox="1"/>
          <p:nvPr/>
        </p:nvSpPr>
        <p:spPr>
          <a:xfrm>
            <a:off x="4031309" y="3696788"/>
            <a:ext cx="1455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총계정원장</a:t>
            </a:r>
            <a:endParaRPr lang="en-US" altLang="ko-KR" sz="20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algn="r"/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보조원장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A7CA6-D0B4-10A8-0CBB-33016F302468}"/>
              </a:ext>
            </a:extLst>
          </p:cNvPr>
          <p:cNvSpPr txBox="1"/>
          <p:nvPr/>
        </p:nvSpPr>
        <p:spPr>
          <a:xfrm>
            <a:off x="5188436" y="2207644"/>
            <a:ext cx="1961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재무상태표</a:t>
            </a:r>
            <a:endParaRPr lang="en-US" altLang="ko-KR" sz="20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algn="r"/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손익계산서</a:t>
            </a:r>
            <a:endParaRPr lang="en-US" altLang="ko-KR" sz="20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algn="r"/>
            <a:r>
              <a:rPr lang="ko-KR" altLang="en-US" sz="20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현금흐름표</a:t>
            </a:r>
            <a:endParaRPr lang="en-US" altLang="ko-KR" sz="20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1C3670-AA0A-4A97-9C68-FE39842F8C24}"/>
              </a:ext>
            </a:extLst>
          </p:cNvPr>
          <p:cNvGrpSpPr/>
          <p:nvPr/>
        </p:nvGrpSpPr>
        <p:grpSpPr>
          <a:xfrm>
            <a:off x="2145432" y="3856129"/>
            <a:ext cx="914400" cy="1160035"/>
            <a:chOff x="2145432" y="3856129"/>
            <a:chExt cx="914400" cy="1160035"/>
          </a:xfrm>
        </p:grpSpPr>
        <p:pic>
          <p:nvPicPr>
            <p:cNvPr id="12" name="그래픽 11" descr="서적 단색으로 채워진">
              <a:extLst>
                <a:ext uri="{FF2B5EF4-FFF2-40B4-BE49-F238E27FC236}">
                  <a16:creationId xmlns:a16="http://schemas.microsoft.com/office/drawing/2014/main" id="{DF44CD97-3D6A-8642-B3A6-1283B6582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5432" y="4101764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B13B21-CA61-185E-8D56-7A0A26D06757}"/>
                </a:ext>
              </a:extLst>
            </p:cNvPr>
            <p:cNvSpPr txBox="1"/>
            <p:nvPr/>
          </p:nvSpPr>
          <p:spPr>
            <a:xfrm>
              <a:off x="2295449" y="3856129"/>
              <a:ext cx="692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메이플스토리" panose="020B0600000101010101" charset="-127"/>
                  <a:ea typeface="메이플스토리" panose="020B0600000101010101" charset="-127"/>
                </a:rPr>
                <a:t>분개장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C674E8-40E2-C053-2C0A-8B9CC9BDE748}"/>
              </a:ext>
            </a:extLst>
          </p:cNvPr>
          <p:cNvSpPr txBox="1"/>
          <p:nvPr/>
        </p:nvSpPr>
        <p:spPr>
          <a:xfrm>
            <a:off x="7674024" y="3696788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재무제표</a:t>
            </a:r>
            <a:endParaRPr lang="ko-KR" altLang="en-US" sz="20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C74DC-57D6-935C-0F7B-B525CAFC0D9C}"/>
              </a:ext>
            </a:extLst>
          </p:cNvPr>
          <p:cNvSpPr txBox="1"/>
          <p:nvPr/>
        </p:nvSpPr>
        <p:spPr>
          <a:xfrm>
            <a:off x="7092280" y="316136"/>
            <a:ext cx="1512168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 흐름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4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 flipH="1">
            <a:off x="2747779" y="288279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추가구현 사항</a:t>
            </a:r>
            <a:br>
              <a:rPr lang="en-US" altLang="ko-KR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</a:br>
            <a:r>
              <a:rPr lang="en-US" altLang="ko-KR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Project </a:t>
            </a: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설명</a:t>
            </a:r>
            <a:endParaRPr dirty="0"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7266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43D4AE64-9D9C-49A3-B46C-C24E92A872BC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02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추가구현 사항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BF3D5-B06C-4C7A-A03F-AD5A7E00D08C}"/>
              </a:ext>
            </a:extLst>
          </p:cNvPr>
          <p:cNvSpPr txBox="1"/>
          <p:nvPr/>
        </p:nvSpPr>
        <p:spPr>
          <a:xfrm>
            <a:off x="280811" y="999877"/>
            <a:ext cx="3629452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Spring Boot 3 Migration</a:t>
            </a: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Spring Security Oauth2</a:t>
            </a: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Usecase Model</a:t>
            </a: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 추가</a:t>
            </a: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Data Modeling Design</a:t>
            </a: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2023</a:t>
            </a: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년 </a:t>
            </a:r>
            <a:r>
              <a:rPr lang="en-US" altLang="ko-KR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1</a:t>
            </a: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년치 최신 데이터 생성</a:t>
            </a: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Dictionary </a:t>
            </a: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최신화</a:t>
            </a: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21C240-1A0A-462C-B3AB-1EFF31C4161A}"/>
              </a:ext>
            </a:extLst>
          </p:cNvPr>
          <p:cNvGrpSpPr/>
          <p:nvPr/>
        </p:nvGrpSpPr>
        <p:grpSpPr>
          <a:xfrm>
            <a:off x="180475" y="675158"/>
            <a:ext cx="3729788" cy="3984824"/>
            <a:chOff x="1122950" y="900211"/>
            <a:chExt cx="4953546" cy="531309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8DB4F04-12C7-4D2F-AB30-512EAAA1B4BD}"/>
                </a:ext>
              </a:extLst>
            </p:cNvPr>
            <p:cNvSpPr/>
            <p:nvPr/>
          </p:nvSpPr>
          <p:spPr>
            <a:xfrm>
              <a:off x="1122950" y="1172749"/>
              <a:ext cx="4953546" cy="5040560"/>
            </a:xfrm>
            <a:prstGeom prst="roundRect">
              <a:avLst>
                <a:gd name="adj" fmla="val 8569"/>
              </a:avLst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58F953D-1855-4DC8-B4F4-25363F02CEB8}"/>
                </a:ext>
              </a:extLst>
            </p:cNvPr>
            <p:cNvSpPr/>
            <p:nvPr/>
          </p:nvSpPr>
          <p:spPr>
            <a:xfrm>
              <a:off x="2543605" y="900211"/>
              <a:ext cx="2112235" cy="57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rgbClr val="7030A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Out Code</a:t>
              </a:r>
              <a:endParaRPr lang="ko-KR" altLang="en-US" sz="2000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E663D7-1611-44C3-AC83-DC6DE854DC08}"/>
              </a:ext>
            </a:extLst>
          </p:cNvPr>
          <p:cNvGrpSpPr/>
          <p:nvPr/>
        </p:nvGrpSpPr>
        <p:grpSpPr>
          <a:xfrm>
            <a:off x="4054642" y="675158"/>
            <a:ext cx="4908884" cy="3984824"/>
            <a:chOff x="1122950" y="900211"/>
            <a:chExt cx="4953546" cy="531309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5AC5185-7521-4295-B07A-2B9C3A5351FF}"/>
                </a:ext>
              </a:extLst>
            </p:cNvPr>
            <p:cNvSpPr/>
            <p:nvPr/>
          </p:nvSpPr>
          <p:spPr>
            <a:xfrm>
              <a:off x="1122950" y="1172749"/>
              <a:ext cx="4953546" cy="5040560"/>
            </a:xfrm>
            <a:prstGeom prst="roundRect">
              <a:avLst>
                <a:gd name="adj" fmla="val 8569"/>
              </a:avLst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627AA27-0D29-4CBD-9C71-B9C01EEBB027}"/>
                </a:ext>
              </a:extLst>
            </p:cNvPr>
            <p:cNvSpPr/>
            <p:nvPr/>
          </p:nvSpPr>
          <p:spPr>
            <a:xfrm>
              <a:off x="2543605" y="900211"/>
              <a:ext cx="2112235" cy="5760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rgbClr val="7030A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In Code</a:t>
              </a:r>
              <a:endParaRPr lang="ko-KR" altLang="en-US" sz="2000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C156151-CE52-4268-ACAF-F15B254129AE}"/>
              </a:ext>
            </a:extLst>
          </p:cNvPr>
          <p:cNvSpPr txBox="1"/>
          <p:nvPr/>
        </p:nvSpPr>
        <p:spPr>
          <a:xfrm>
            <a:off x="4144929" y="999877"/>
            <a:ext cx="2448379" cy="381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지출증빙관리</a:t>
            </a: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지출증빙</a:t>
            </a:r>
            <a:endParaRPr lang="en-US" altLang="ko-KR" sz="105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자금관리</a:t>
            </a: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일자별자금계획현황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자금계획카렌다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어음명세서현황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일일자금</a:t>
            </a:r>
            <a:r>
              <a:rPr lang="en-US" altLang="ko-KR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/</a:t>
            </a: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분개현황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971543" lvl="2" indent="-28574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일일거래증감현황</a:t>
            </a:r>
            <a:endParaRPr lang="en-US" altLang="ko-KR" sz="12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971543" lvl="2" indent="-285743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입출금예정액</a:t>
            </a:r>
            <a:endParaRPr lang="en-US" altLang="ko-KR" sz="12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971543" lvl="2" indent="-285743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예적금현황</a:t>
            </a:r>
            <a:endParaRPr lang="en-US" altLang="ko-KR" sz="12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971543" lvl="2" indent="-285743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자금현황</a:t>
            </a:r>
            <a:endParaRPr lang="en-US" altLang="ko-KR" sz="12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1314443" lvl="3" indent="-28574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총괄거래현황</a:t>
            </a:r>
            <a:endParaRPr lang="en-US" altLang="ko-KR" sz="11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1314443" lvl="3" indent="-28574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어음현황</a:t>
            </a:r>
            <a:endParaRPr lang="en-US" altLang="ko-KR" sz="11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05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9E0769-1C56-4D90-A0A9-241129C87DF8}"/>
              </a:ext>
            </a:extLst>
          </p:cNvPr>
          <p:cNvSpPr txBox="1"/>
          <p:nvPr/>
        </p:nvSpPr>
        <p:spPr>
          <a:xfrm>
            <a:off x="6444208" y="986240"/>
            <a:ext cx="2609605" cy="3756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업무용승용차관리</a:t>
            </a: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업무용차량등록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업무용차량 운행기록부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고정자산관리</a:t>
            </a: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고정자산등록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감가상각비현황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결산</a:t>
            </a:r>
            <a:r>
              <a:rPr lang="en-US" altLang="ko-KR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/</a:t>
            </a: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재무제표관리</a:t>
            </a: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이익잉여금처분계산서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기간별손익계산서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628643" lvl="1" indent="-285743">
              <a:buFont typeface="Arial" panose="020B0604020202020204" pitchFamily="34" charset="0"/>
              <a:buChar char="•"/>
            </a:pPr>
            <a:r>
              <a:rPr lang="ko-KR" altLang="en-US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기간별원가명세서</a:t>
            </a:r>
            <a:endParaRPr lang="en-US" altLang="ko-KR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285743" indent="-28574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05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70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6EA6E7-325D-46F3-CB3C-E7153C37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" y="1239601"/>
            <a:ext cx="4160269" cy="1656183"/>
          </a:xfrm>
          <a:prstGeom prst="rect">
            <a:avLst/>
          </a:prstGeom>
        </p:spPr>
      </p:pic>
      <p:sp>
        <p:nvSpPr>
          <p:cNvPr id="2" name="Google Shape;180;p33">
            <a:extLst>
              <a:ext uri="{FF2B5EF4-FFF2-40B4-BE49-F238E27FC236}">
                <a16:creationId xmlns:a16="http://schemas.microsoft.com/office/drawing/2014/main" id="{BEF45004-3843-806E-7BEC-8CC2F2F6C8E6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02-1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추가구현 사항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E2CBDC-EF2F-88D1-BDAD-E9F327B01C5D}"/>
              </a:ext>
            </a:extLst>
          </p:cNvPr>
          <p:cNvGraphicFramePr>
            <a:graphicFrameLocks noGrp="1"/>
          </p:cNvGraphicFramePr>
          <p:nvPr/>
        </p:nvGraphicFramePr>
        <p:xfrm>
          <a:off x="1835696" y="3075806"/>
          <a:ext cx="5472608" cy="1820168"/>
        </p:xfrm>
        <a:graphic>
          <a:graphicData uri="http://schemas.openxmlformats.org/drawingml/2006/table">
            <a:tbl>
              <a:tblPr firstRow="1" bandRow="1">
                <a:tableStyleId>{1CE5E8B2-0BE4-4CEF-A089-2D67457CA11A}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1729099725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321921200"/>
                    </a:ext>
                  </a:extLst>
                </a:gridCol>
              </a:tblGrid>
              <a:tr h="4550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ELAND 초이스OTF Medium" panose="02020503020101020101" pitchFamily="18" charset="-127"/>
                          <a:ea typeface="ELAND 초이스OTF Medium" panose="02020503020101020101" pitchFamily="18" charset="-127"/>
                        </a:rPr>
                        <a:t>Spring Boot 2.5</a:t>
                      </a:r>
                      <a:endParaRPr lang="ko-KR" altLang="en-US" sz="2000" dirty="0">
                        <a:latin typeface="ELAND 초이스OTF Medium" panose="02020503020101020101" pitchFamily="18" charset="-127"/>
                        <a:ea typeface="ELAND 초이스OTF Medium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ELAND 초이스OTF Medium" panose="02020503020101020101" pitchFamily="18" charset="-127"/>
                          <a:ea typeface="ELAND 초이스OTF Medium" panose="02020503020101020101" pitchFamily="18" charset="-127"/>
                        </a:rPr>
                        <a:t>Spring Boot 3.0</a:t>
                      </a:r>
                      <a:endParaRPr lang="ko-KR" altLang="en-US" sz="2000" dirty="0">
                        <a:latin typeface="ELAND 초이스OTF Medium" panose="02020503020101020101" pitchFamily="18" charset="-127"/>
                        <a:ea typeface="ELAND 초이스OTF Mediu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988607"/>
                  </a:ext>
                </a:extLst>
              </a:tr>
              <a:tr h="4550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java 11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java 17+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9883"/>
                  </a:ext>
                </a:extLst>
              </a:tr>
              <a:tr h="4550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Java EE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Jakarta EE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8796"/>
                  </a:ext>
                </a:extLst>
              </a:tr>
              <a:tr h="4550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j-ea"/>
                          <a:ea typeface="+mj-ea"/>
                        </a:rPr>
                        <a:t>springfox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j-ea"/>
                          <a:ea typeface="+mj-ea"/>
                        </a:rPr>
                        <a:t>springdoc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988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B2F4FDE-5B60-CB8E-3BFD-D934B6CAC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239601"/>
            <a:ext cx="3761025" cy="1655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57BC16-B7EF-1653-F37A-FE8E62CCE0BB}"/>
              </a:ext>
            </a:extLst>
          </p:cNvPr>
          <p:cNvSpPr txBox="1"/>
          <p:nvPr/>
        </p:nvSpPr>
        <p:spPr>
          <a:xfrm>
            <a:off x="5148064" y="316136"/>
            <a:ext cx="3456384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Spring Boot Migration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0D94C6-3CD3-5D48-B4D8-2C927DE8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080" y="3999162"/>
            <a:ext cx="1781424" cy="466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53D73D-93BD-EE41-DA3E-2422DAEB2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23" y="3998400"/>
            <a:ext cx="1638529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7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0;p33">
            <a:extLst>
              <a:ext uri="{FF2B5EF4-FFF2-40B4-BE49-F238E27FC236}">
                <a16:creationId xmlns:a16="http://schemas.microsoft.com/office/drawing/2014/main" id="{BEF45004-3843-806E-7BEC-8CC2F2F6C8E6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02-2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추가구현 사항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7BC16-B7EF-1653-F37A-FE8E62CCE0BB}"/>
              </a:ext>
            </a:extLst>
          </p:cNvPr>
          <p:cNvSpPr txBox="1"/>
          <p:nvPr/>
        </p:nvSpPr>
        <p:spPr>
          <a:xfrm>
            <a:off x="5004048" y="316136"/>
            <a:ext cx="360040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Spring Security Oauth2</a:t>
            </a:r>
          </a:p>
        </p:txBody>
      </p:sp>
      <p:pic>
        <p:nvPicPr>
          <p:cNvPr id="1028" name="Picture 4" descr="네이버 간편로그인 API 살펴보기">
            <a:extLst>
              <a:ext uri="{FF2B5EF4-FFF2-40B4-BE49-F238E27FC236}">
                <a16:creationId xmlns:a16="http://schemas.microsoft.com/office/drawing/2014/main" id="{EE71BF08-BEEF-77B0-CF91-5DECCDB73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93" y="1350062"/>
            <a:ext cx="4097555" cy="182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255A0B-66B3-2DDF-481B-58A61B01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88" y="3488968"/>
            <a:ext cx="7508424" cy="9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8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B1F2B4-8473-4E1E-9DAC-9B019E443403}"/>
              </a:ext>
            </a:extLst>
          </p:cNvPr>
          <p:cNvGrpSpPr/>
          <p:nvPr/>
        </p:nvGrpSpPr>
        <p:grpSpPr>
          <a:xfrm>
            <a:off x="3728277" y="1739117"/>
            <a:ext cx="1774379" cy="2244802"/>
            <a:chOff x="1554957" y="564357"/>
            <a:chExt cx="169659" cy="231409"/>
          </a:xfrm>
        </p:grpSpPr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D3C6DE29-6583-4BA2-95B2-725AAD7D8300}"/>
                </a:ext>
              </a:extLst>
            </p:cNvPr>
            <p:cNvSpPr/>
            <p:nvPr/>
          </p:nvSpPr>
          <p:spPr>
            <a:xfrm>
              <a:off x="1554957" y="564357"/>
              <a:ext cx="164306" cy="164306"/>
            </a:xfrm>
            <a:prstGeom prst="donut">
              <a:avLst>
                <a:gd name="adj" fmla="val 10996"/>
              </a:avLst>
            </a:prstGeom>
            <a:solidFill>
              <a:srgbClr val="878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A148379-949B-4C47-9FF7-96B064E9B5A3}"/>
                </a:ext>
              </a:extLst>
            </p:cNvPr>
            <p:cNvSpPr/>
            <p:nvPr/>
          </p:nvSpPr>
          <p:spPr>
            <a:xfrm rot="19376596">
              <a:off x="1697726" y="687766"/>
              <a:ext cx="26890" cy="108000"/>
            </a:xfrm>
            <a:prstGeom prst="roundRect">
              <a:avLst>
                <a:gd name="adj" fmla="val 50000"/>
              </a:avLst>
            </a:prstGeom>
            <a:solidFill>
              <a:srgbClr val="878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목차</a:t>
            </a:r>
            <a:endParaRPr sz="5000" dirty="0"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5"/>
          </p:nvPr>
        </p:nvSpPr>
        <p:spPr>
          <a:xfrm>
            <a:off x="2105406" y="228371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/>
              <a:t>01</a:t>
            </a:r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ctrTitle" idx="14"/>
          </p:nvPr>
        </p:nvSpPr>
        <p:spPr>
          <a:xfrm>
            <a:off x="323528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sz="20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Agile</a:t>
            </a:r>
            <a:br>
              <a:rPr lang="en-US" altLang="ko-KR" sz="20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</a:br>
            <a:r>
              <a:rPr lang="ko-KR" altLang="en-US" sz="20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업무 분석</a:t>
            </a:r>
          </a:p>
        </p:txBody>
      </p:sp>
      <p:sp>
        <p:nvSpPr>
          <p:cNvPr id="37" name="Google Shape;160;p32"/>
          <p:cNvSpPr txBox="1">
            <a:spLocks noGrp="1"/>
          </p:cNvSpPr>
          <p:nvPr>
            <p:ph type="title" idx="5"/>
          </p:nvPr>
        </p:nvSpPr>
        <p:spPr>
          <a:xfrm>
            <a:off x="5502656" y="26395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/>
              <a:t>02</a:t>
            </a:r>
          </a:p>
        </p:txBody>
      </p:sp>
      <p:sp>
        <p:nvSpPr>
          <p:cNvPr id="38" name="Google Shape;167;p32"/>
          <p:cNvSpPr txBox="1">
            <a:spLocks noGrp="1"/>
          </p:cNvSpPr>
          <p:nvPr>
            <p:ph type="ctrTitle" idx="14"/>
          </p:nvPr>
        </p:nvSpPr>
        <p:spPr>
          <a:xfrm>
            <a:off x="6609987" y="304485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추가 구현</a:t>
            </a:r>
            <a:r>
              <a:rPr lang="en-US" altLang="ko-KR" sz="20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 Project </a:t>
            </a:r>
            <a:r>
              <a:rPr lang="ko-KR" altLang="en-US" sz="20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설명</a:t>
            </a:r>
            <a:endParaRPr sz="2000" dirty="0"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F806CD3-2E1A-4848-BDCB-8F226F38475B}"/>
              </a:ext>
            </a:extLst>
          </p:cNvPr>
          <p:cNvGrpSpPr/>
          <p:nvPr/>
        </p:nvGrpSpPr>
        <p:grpSpPr>
          <a:xfrm>
            <a:off x="5076056" y="1269278"/>
            <a:ext cx="1873441" cy="3558086"/>
            <a:chOff x="5076056" y="1269278"/>
            <a:chExt cx="1873441" cy="355808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31C273F-2353-0A42-8E13-A2C55524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056" y="1269278"/>
              <a:ext cx="1873441" cy="355808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6C70DA-6D99-4B92-BE8B-378C51601344}"/>
                </a:ext>
              </a:extLst>
            </p:cNvPr>
            <p:cNvSpPr/>
            <p:nvPr/>
          </p:nvSpPr>
          <p:spPr>
            <a:xfrm>
              <a:off x="5148064" y="2329438"/>
              <a:ext cx="1668856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84DFE5-3C41-44CD-B63E-89F823F1FC88}"/>
                </a:ext>
              </a:extLst>
            </p:cNvPr>
            <p:cNvSpPr/>
            <p:nvPr/>
          </p:nvSpPr>
          <p:spPr>
            <a:xfrm>
              <a:off x="5145400" y="3554034"/>
              <a:ext cx="1668856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4010FA-4243-43BA-8C37-0BA6B12594BD}"/>
                </a:ext>
              </a:extLst>
            </p:cNvPr>
            <p:cNvSpPr/>
            <p:nvPr/>
          </p:nvSpPr>
          <p:spPr>
            <a:xfrm>
              <a:off x="5145400" y="4167130"/>
              <a:ext cx="1668856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3CA8D57-1494-C2E3-AB8E-8658E8199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25" y="1269278"/>
            <a:ext cx="1922835" cy="3512580"/>
          </a:xfrm>
          <a:prstGeom prst="rect">
            <a:avLst/>
          </a:prstGeom>
        </p:spPr>
      </p:pic>
      <p:sp>
        <p:nvSpPr>
          <p:cNvPr id="2" name="Google Shape;180;p33">
            <a:extLst>
              <a:ext uri="{FF2B5EF4-FFF2-40B4-BE49-F238E27FC236}">
                <a16:creationId xmlns:a16="http://schemas.microsoft.com/office/drawing/2014/main" id="{BEF45004-3843-806E-7BEC-8CC2F2F6C8E6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02-3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추가구현 사항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96258-D7E1-6B9C-6BA0-1B6B14AC9034}"/>
              </a:ext>
            </a:extLst>
          </p:cNvPr>
          <p:cNvSpPr txBox="1"/>
          <p:nvPr/>
        </p:nvSpPr>
        <p:spPr>
          <a:xfrm>
            <a:off x="4716016" y="316136"/>
            <a:ext cx="4032448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i="1" dirty="0" err="1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Usecase</a:t>
            </a:r>
            <a:r>
              <a:rPr lang="en-US" altLang="ko-KR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 </a:t>
            </a: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추가 </a:t>
            </a:r>
            <a:r>
              <a:rPr lang="en-US" altLang="ko-KR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- </a:t>
            </a: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전기서비스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BA8A40-2ECA-528C-9F27-DFEC0A5D5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902" y="589371"/>
            <a:ext cx="1533739" cy="752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1D5E70-5763-0DC8-EA54-4F00DBF2B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312" y="1419622"/>
            <a:ext cx="4520348" cy="32041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C27482-2CA1-9CCB-F1AE-AEDF9890D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969" y="1356388"/>
            <a:ext cx="3635426" cy="32041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DDDFBFB-AFB0-636C-60CD-0565578279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41" y="1497784"/>
            <a:ext cx="5002815" cy="26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2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1.60494E-6 L -0.46632 0.001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6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0.44878 -0.0024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B2FDCE1-28DE-4081-9BB3-6F2983DE5410}"/>
              </a:ext>
            </a:extLst>
          </p:cNvPr>
          <p:cNvGrpSpPr/>
          <p:nvPr/>
        </p:nvGrpSpPr>
        <p:grpSpPr>
          <a:xfrm>
            <a:off x="1763688" y="882522"/>
            <a:ext cx="5328592" cy="3777460"/>
            <a:chOff x="1763688" y="882522"/>
            <a:chExt cx="5328592" cy="377746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ED77B90-3767-A304-182C-A26F1FDE021B}"/>
                </a:ext>
              </a:extLst>
            </p:cNvPr>
            <p:cNvGrpSpPr/>
            <p:nvPr/>
          </p:nvGrpSpPr>
          <p:grpSpPr>
            <a:xfrm>
              <a:off x="1763688" y="882522"/>
              <a:ext cx="5328592" cy="3777460"/>
              <a:chOff x="1907704" y="882522"/>
              <a:chExt cx="5094631" cy="362000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022860F-9214-8D61-A1AA-EEE58BDE7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6016" y="882522"/>
                <a:ext cx="2286319" cy="362000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C66E78E-8D9F-91AB-2068-C791D6979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7704" y="1147563"/>
                <a:ext cx="2295845" cy="2848373"/>
              </a:xfrm>
              <a:prstGeom prst="rect">
                <a:avLst/>
              </a:prstGeom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CEB8F51-937A-4D89-A9A7-5CCE96F269CD}"/>
                </a:ext>
              </a:extLst>
            </p:cNvPr>
            <p:cNvSpPr/>
            <p:nvPr/>
          </p:nvSpPr>
          <p:spPr>
            <a:xfrm>
              <a:off x="4860032" y="2990908"/>
              <a:ext cx="2088232" cy="3729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F296AAC-3250-489B-8B4C-2F0FF444FA28}"/>
                </a:ext>
              </a:extLst>
            </p:cNvPr>
            <p:cNvSpPr/>
            <p:nvPr/>
          </p:nvSpPr>
          <p:spPr>
            <a:xfrm>
              <a:off x="4860032" y="3404606"/>
              <a:ext cx="2088232" cy="3729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318DADE-7ED7-486F-A34B-3BB9DB5FC42B}"/>
                </a:ext>
              </a:extLst>
            </p:cNvPr>
            <p:cNvSpPr/>
            <p:nvPr/>
          </p:nvSpPr>
          <p:spPr>
            <a:xfrm>
              <a:off x="4860032" y="3825021"/>
              <a:ext cx="2088232" cy="3729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Google Shape;180;p33">
            <a:extLst>
              <a:ext uri="{FF2B5EF4-FFF2-40B4-BE49-F238E27FC236}">
                <a16:creationId xmlns:a16="http://schemas.microsoft.com/office/drawing/2014/main" id="{BEF45004-3843-806E-7BEC-8CC2F2F6C8E6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02-3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추가구현 사항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0531-130A-FAB4-E4C9-CBC3E7E536F0}"/>
              </a:ext>
            </a:extLst>
          </p:cNvPr>
          <p:cNvSpPr txBox="1"/>
          <p:nvPr/>
        </p:nvSpPr>
        <p:spPr>
          <a:xfrm>
            <a:off x="6936180" y="316136"/>
            <a:ext cx="1708024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결산서비스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0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51923-B2E7-7FCA-CB76-3B65A2D9FA15}"/>
              </a:ext>
            </a:extLst>
          </p:cNvPr>
          <p:cNvGrpSpPr/>
          <p:nvPr/>
        </p:nvGrpSpPr>
        <p:grpSpPr>
          <a:xfrm>
            <a:off x="1835696" y="1851670"/>
            <a:ext cx="5204744" cy="1648055"/>
            <a:chOff x="1835696" y="1851670"/>
            <a:chExt cx="5204744" cy="16480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496688E-DE69-A53F-4C7C-2AD16266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2152591"/>
              <a:ext cx="2324424" cy="83831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ADD29F0-5594-9AAB-95AB-40A42B6F4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851670"/>
              <a:ext cx="2324424" cy="1648055"/>
            </a:xfrm>
            <a:prstGeom prst="rect">
              <a:avLst/>
            </a:prstGeom>
          </p:spPr>
        </p:pic>
      </p:grpSp>
      <p:sp>
        <p:nvSpPr>
          <p:cNvPr id="2" name="Google Shape;180;p33">
            <a:extLst>
              <a:ext uri="{FF2B5EF4-FFF2-40B4-BE49-F238E27FC236}">
                <a16:creationId xmlns:a16="http://schemas.microsoft.com/office/drawing/2014/main" id="{BEF45004-3843-806E-7BEC-8CC2F2F6C8E6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02-3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추가구현 사항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F80AB-9B7A-38BA-8F5C-D67E08D6C4B6}"/>
              </a:ext>
            </a:extLst>
          </p:cNvPr>
          <p:cNvSpPr txBox="1"/>
          <p:nvPr/>
        </p:nvSpPr>
        <p:spPr>
          <a:xfrm>
            <a:off x="6936180" y="316136"/>
            <a:ext cx="1708024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운영서비스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1FDAD-0EF6-4854-2943-A1D17BF66262}"/>
              </a:ext>
            </a:extLst>
          </p:cNvPr>
          <p:cNvSpPr/>
          <p:nvPr/>
        </p:nvSpPr>
        <p:spPr>
          <a:xfrm>
            <a:off x="4824419" y="2272950"/>
            <a:ext cx="2088232" cy="3729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52DBCD-5E84-F07C-3CC0-CF50E83B4965}"/>
              </a:ext>
            </a:extLst>
          </p:cNvPr>
          <p:cNvSpPr/>
          <p:nvPr/>
        </p:nvSpPr>
        <p:spPr>
          <a:xfrm>
            <a:off x="4824419" y="2694230"/>
            <a:ext cx="2088232" cy="3729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7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사각형: 둥근 모서리 278">
            <a:extLst>
              <a:ext uri="{FF2B5EF4-FFF2-40B4-BE49-F238E27FC236}">
                <a16:creationId xmlns:a16="http://schemas.microsoft.com/office/drawing/2014/main" id="{C054F065-9E0C-79C7-0B27-7BAB279E9B24}"/>
              </a:ext>
            </a:extLst>
          </p:cNvPr>
          <p:cNvSpPr>
            <a:spLocks/>
          </p:cNvSpPr>
          <p:nvPr/>
        </p:nvSpPr>
        <p:spPr>
          <a:xfrm>
            <a:off x="4704183" y="3433568"/>
            <a:ext cx="4199314" cy="1531168"/>
          </a:xfrm>
          <a:custGeom>
            <a:avLst/>
            <a:gdLst>
              <a:gd name="connsiteX0" fmla="*/ 0 w 4199314"/>
              <a:gd name="connsiteY0" fmla="*/ 255200 h 1531168"/>
              <a:gd name="connsiteX1" fmla="*/ 255200 w 4199314"/>
              <a:gd name="connsiteY1" fmla="*/ 0 h 1531168"/>
              <a:gd name="connsiteX2" fmla="*/ 782188 w 4199314"/>
              <a:gd name="connsiteY2" fmla="*/ 0 h 1531168"/>
              <a:gd name="connsiteX3" fmla="*/ 1235397 w 4199314"/>
              <a:gd name="connsiteY3" fmla="*/ 0 h 1531168"/>
              <a:gd name="connsiteX4" fmla="*/ 1799274 w 4199314"/>
              <a:gd name="connsiteY4" fmla="*/ 0 h 1531168"/>
              <a:gd name="connsiteX5" fmla="*/ 2252483 w 4199314"/>
              <a:gd name="connsiteY5" fmla="*/ 0 h 1531168"/>
              <a:gd name="connsiteX6" fmla="*/ 2816360 w 4199314"/>
              <a:gd name="connsiteY6" fmla="*/ 0 h 1531168"/>
              <a:gd name="connsiteX7" fmla="*/ 3232681 w 4199314"/>
              <a:gd name="connsiteY7" fmla="*/ 0 h 1531168"/>
              <a:gd name="connsiteX8" fmla="*/ 3944114 w 4199314"/>
              <a:gd name="connsiteY8" fmla="*/ 0 h 1531168"/>
              <a:gd name="connsiteX9" fmla="*/ 4199314 w 4199314"/>
              <a:gd name="connsiteY9" fmla="*/ 255200 h 1531168"/>
              <a:gd name="connsiteX10" fmla="*/ 4199314 w 4199314"/>
              <a:gd name="connsiteY10" fmla="*/ 765584 h 1531168"/>
              <a:gd name="connsiteX11" fmla="*/ 4199314 w 4199314"/>
              <a:gd name="connsiteY11" fmla="*/ 1275968 h 1531168"/>
              <a:gd name="connsiteX12" fmla="*/ 3944114 w 4199314"/>
              <a:gd name="connsiteY12" fmla="*/ 1531168 h 1531168"/>
              <a:gd name="connsiteX13" fmla="*/ 3490905 w 4199314"/>
              <a:gd name="connsiteY13" fmla="*/ 1531168 h 1531168"/>
              <a:gd name="connsiteX14" fmla="*/ 3000806 w 4199314"/>
              <a:gd name="connsiteY14" fmla="*/ 1531168 h 1531168"/>
              <a:gd name="connsiteX15" fmla="*/ 2473818 w 4199314"/>
              <a:gd name="connsiteY15" fmla="*/ 1531168 h 1531168"/>
              <a:gd name="connsiteX16" fmla="*/ 2020609 w 4199314"/>
              <a:gd name="connsiteY16" fmla="*/ 1531168 h 1531168"/>
              <a:gd name="connsiteX17" fmla="*/ 1419843 w 4199314"/>
              <a:gd name="connsiteY17" fmla="*/ 1531168 h 1531168"/>
              <a:gd name="connsiteX18" fmla="*/ 892855 w 4199314"/>
              <a:gd name="connsiteY18" fmla="*/ 1531168 h 1531168"/>
              <a:gd name="connsiteX19" fmla="*/ 255200 w 4199314"/>
              <a:gd name="connsiteY19" fmla="*/ 1531168 h 1531168"/>
              <a:gd name="connsiteX20" fmla="*/ 0 w 4199314"/>
              <a:gd name="connsiteY20" fmla="*/ 1275968 h 1531168"/>
              <a:gd name="connsiteX21" fmla="*/ 0 w 4199314"/>
              <a:gd name="connsiteY21" fmla="*/ 745169 h 1531168"/>
              <a:gd name="connsiteX22" fmla="*/ 0 w 4199314"/>
              <a:gd name="connsiteY22" fmla="*/ 255200 h 15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99314" h="1531168" fill="none" extrusionOk="0">
                <a:moveTo>
                  <a:pt x="0" y="255200"/>
                </a:moveTo>
                <a:cubicBezTo>
                  <a:pt x="-31619" y="112467"/>
                  <a:pt x="139566" y="21789"/>
                  <a:pt x="255200" y="0"/>
                </a:cubicBezTo>
                <a:cubicBezTo>
                  <a:pt x="447147" y="-17965"/>
                  <a:pt x="635819" y="7409"/>
                  <a:pt x="782188" y="0"/>
                </a:cubicBezTo>
                <a:cubicBezTo>
                  <a:pt x="928557" y="-7409"/>
                  <a:pt x="1117663" y="8387"/>
                  <a:pt x="1235397" y="0"/>
                </a:cubicBezTo>
                <a:cubicBezTo>
                  <a:pt x="1353131" y="-8387"/>
                  <a:pt x="1518124" y="16664"/>
                  <a:pt x="1799274" y="0"/>
                </a:cubicBezTo>
                <a:cubicBezTo>
                  <a:pt x="2080424" y="-16664"/>
                  <a:pt x="2026958" y="3725"/>
                  <a:pt x="2252483" y="0"/>
                </a:cubicBezTo>
                <a:cubicBezTo>
                  <a:pt x="2478008" y="-3725"/>
                  <a:pt x="2644635" y="26436"/>
                  <a:pt x="2816360" y="0"/>
                </a:cubicBezTo>
                <a:cubicBezTo>
                  <a:pt x="2988085" y="-26436"/>
                  <a:pt x="3147383" y="9612"/>
                  <a:pt x="3232681" y="0"/>
                </a:cubicBezTo>
                <a:cubicBezTo>
                  <a:pt x="3317979" y="-9612"/>
                  <a:pt x="3766126" y="81114"/>
                  <a:pt x="3944114" y="0"/>
                </a:cubicBezTo>
                <a:cubicBezTo>
                  <a:pt x="4112041" y="25022"/>
                  <a:pt x="4215071" y="104836"/>
                  <a:pt x="4199314" y="255200"/>
                </a:cubicBezTo>
                <a:cubicBezTo>
                  <a:pt x="4232053" y="484066"/>
                  <a:pt x="4174082" y="642730"/>
                  <a:pt x="4199314" y="765584"/>
                </a:cubicBezTo>
                <a:cubicBezTo>
                  <a:pt x="4224546" y="888438"/>
                  <a:pt x="4196053" y="1064224"/>
                  <a:pt x="4199314" y="1275968"/>
                </a:cubicBezTo>
                <a:cubicBezTo>
                  <a:pt x="4232069" y="1408241"/>
                  <a:pt x="4081690" y="1554491"/>
                  <a:pt x="3944114" y="1531168"/>
                </a:cubicBezTo>
                <a:cubicBezTo>
                  <a:pt x="3817552" y="1582461"/>
                  <a:pt x="3642978" y="1509093"/>
                  <a:pt x="3490905" y="1531168"/>
                </a:cubicBezTo>
                <a:cubicBezTo>
                  <a:pt x="3338832" y="1553243"/>
                  <a:pt x="3165408" y="1482224"/>
                  <a:pt x="3000806" y="1531168"/>
                </a:cubicBezTo>
                <a:cubicBezTo>
                  <a:pt x="2836204" y="1580112"/>
                  <a:pt x="2610181" y="1479711"/>
                  <a:pt x="2473818" y="1531168"/>
                </a:cubicBezTo>
                <a:cubicBezTo>
                  <a:pt x="2337455" y="1582625"/>
                  <a:pt x="2147849" y="1519505"/>
                  <a:pt x="2020609" y="1531168"/>
                </a:cubicBezTo>
                <a:cubicBezTo>
                  <a:pt x="1893369" y="1542831"/>
                  <a:pt x="1540014" y="1521461"/>
                  <a:pt x="1419843" y="1531168"/>
                </a:cubicBezTo>
                <a:cubicBezTo>
                  <a:pt x="1299672" y="1540875"/>
                  <a:pt x="1057307" y="1522570"/>
                  <a:pt x="892855" y="1531168"/>
                </a:cubicBezTo>
                <a:cubicBezTo>
                  <a:pt x="728403" y="1539766"/>
                  <a:pt x="549345" y="1521376"/>
                  <a:pt x="255200" y="1531168"/>
                </a:cubicBezTo>
                <a:cubicBezTo>
                  <a:pt x="89868" y="1503264"/>
                  <a:pt x="26024" y="1388753"/>
                  <a:pt x="0" y="1275968"/>
                </a:cubicBezTo>
                <a:cubicBezTo>
                  <a:pt x="-36763" y="1168467"/>
                  <a:pt x="61738" y="869582"/>
                  <a:pt x="0" y="745169"/>
                </a:cubicBezTo>
                <a:cubicBezTo>
                  <a:pt x="-61738" y="620756"/>
                  <a:pt x="4544" y="429095"/>
                  <a:pt x="0" y="255200"/>
                </a:cubicBezTo>
                <a:close/>
              </a:path>
              <a:path w="4199314" h="1531168" stroke="0" extrusionOk="0">
                <a:moveTo>
                  <a:pt x="0" y="255200"/>
                </a:moveTo>
                <a:cubicBezTo>
                  <a:pt x="-28146" y="96896"/>
                  <a:pt x="101652" y="4731"/>
                  <a:pt x="255200" y="0"/>
                </a:cubicBezTo>
                <a:cubicBezTo>
                  <a:pt x="471564" y="-17705"/>
                  <a:pt x="579213" y="13978"/>
                  <a:pt x="855966" y="0"/>
                </a:cubicBezTo>
                <a:cubicBezTo>
                  <a:pt x="1132719" y="-13978"/>
                  <a:pt x="1122573" y="48206"/>
                  <a:pt x="1346065" y="0"/>
                </a:cubicBezTo>
                <a:cubicBezTo>
                  <a:pt x="1569557" y="-48206"/>
                  <a:pt x="1657314" y="48858"/>
                  <a:pt x="1799274" y="0"/>
                </a:cubicBezTo>
                <a:cubicBezTo>
                  <a:pt x="1941234" y="-48858"/>
                  <a:pt x="2173415" y="37588"/>
                  <a:pt x="2363151" y="0"/>
                </a:cubicBezTo>
                <a:cubicBezTo>
                  <a:pt x="2552887" y="-37588"/>
                  <a:pt x="2641097" y="29781"/>
                  <a:pt x="2853249" y="0"/>
                </a:cubicBezTo>
                <a:cubicBezTo>
                  <a:pt x="3065401" y="-29781"/>
                  <a:pt x="3333410" y="441"/>
                  <a:pt x="3454015" y="0"/>
                </a:cubicBezTo>
                <a:cubicBezTo>
                  <a:pt x="3574620" y="-441"/>
                  <a:pt x="3778528" y="43595"/>
                  <a:pt x="3944114" y="0"/>
                </a:cubicBezTo>
                <a:cubicBezTo>
                  <a:pt x="4063418" y="35797"/>
                  <a:pt x="4173104" y="83858"/>
                  <a:pt x="4199314" y="255200"/>
                </a:cubicBezTo>
                <a:cubicBezTo>
                  <a:pt x="4229410" y="361336"/>
                  <a:pt x="4180656" y="634843"/>
                  <a:pt x="4199314" y="745169"/>
                </a:cubicBezTo>
                <a:cubicBezTo>
                  <a:pt x="4217972" y="855495"/>
                  <a:pt x="4192857" y="1138685"/>
                  <a:pt x="4199314" y="1275968"/>
                </a:cubicBezTo>
                <a:cubicBezTo>
                  <a:pt x="4223460" y="1393050"/>
                  <a:pt x="4111999" y="1513796"/>
                  <a:pt x="3944114" y="1531168"/>
                </a:cubicBezTo>
                <a:cubicBezTo>
                  <a:pt x="3689517" y="1553356"/>
                  <a:pt x="3642903" y="1518165"/>
                  <a:pt x="3417126" y="1531168"/>
                </a:cubicBezTo>
                <a:cubicBezTo>
                  <a:pt x="3191349" y="1544171"/>
                  <a:pt x="3160993" y="1492320"/>
                  <a:pt x="2963917" y="1531168"/>
                </a:cubicBezTo>
                <a:cubicBezTo>
                  <a:pt x="2766841" y="1570016"/>
                  <a:pt x="2554735" y="1528991"/>
                  <a:pt x="2436929" y="1531168"/>
                </a:cubicBezTo>
                <a:cubicBezTo>
                  <a:pt x="2319123" y="1533345"/>
                  <a:pt x="1997613" y="1478191"/>
                  <a:pt x="1836163" y="1531168"/>
                </a:cubicBezTo>
                <a:cubicBezTo>
                  <a:pt x="1674713" y="1584145"/>
                  <a:pt x="1474244" y="1502859"/>
                  <a:pt x="1309175" y="1531168"/>
                </a:cubicBezTo>
                <a:cubicBezTo>
                  <a:pt x="1144106" y="1559477"/>
                  <a:pt x="1058806" y="1489168"/>
                  <a:pt x="892855" y="1531168"/>
                </a:cubicBezTo>
                <a:cubicBezTo>
                  <a:pt x="726904" y="1573168"/>
                  <a:pt x="523594" y="1523560"/>
                  <a:pt x="255200" y="1531168"/>
                </a:cubicBezTo>
                <a:cubicBezTo>
                  <a:pt x="142136" y="1514631"/>
                  <a:pt x="-5119" y="1425038"/>
                  <a:pt x="0" y="1275968"/>
                </a:cubicBezTo>
                <a:cubicBezTo>
                  <a:pt x="-56739" y="1046261"/>
                  <a:pt x="1973" y="895489"/>
                  <a:pt x="0" y="775792"/>
                </a:cubicBezTo>
                <a:cubicBezTo>
                  <a:pt x="-1973" y="656095"/>
                  <a:pt x="28745" y="363041"/>
                  <a:pt x="0" y="255200"/>
                </a:cubicBezTo>
                <a:close/>
              </a:path>
            </a:pathLst>
          </a:custGeom>
          <a:solidFill>
            <a:schemeClr val="bg1"/>
          </a:solidFill>
          <a:ln w="28575" cap="rnd"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사각형: 둥근 모서리 279">
            <a:extLst>
              <a:ext uri="{FF2B5EF4-FFF2-40B4-BE49-F238E27FC236}">
                <a16:creationId xmlns:a16="http://schemas.microsoft.com/office/drawing/2014/main" id="{B4BA0820-132E-8BF7-2C47-7220481D2F0D}"/>
              </a:ext>
            </a:extLst>
          </p:cNvPr>
          <p:cNvSpPr>
            <a:spLocks/>
          </p:cNvSpPr>
          <p:nvPr/>
        </p:nvSpPr>
        <p:spPr>
          <a:xfrm>
            <a:off x="255034" y="3434683"/>
            <a:ext cx="4183853" cy="1531169"/>
          </a:xfrm>
          <a:custGeom>
            <a:avLst/>
            <a:gdLst>
              <a:gd name="connsiteX0" fmla="*/ 0 w 4183853"/>
              <a:gd name="connsiteY0" fmla="*/ 255200 h 1531169"/>
              <a:gd name="connsiteX1" fmla="*/ 255200 w 4183853"/>
              <a:gd name="connsiteY1" fmla="*/ 0 h 1531169"/>
              <a:gd name="connsiteX2" fmla="*/ 779979 w 4183853"/>
              <a:gd name="connsiteY2" fmla="*/ 0 h 1531169"/>
              <a:gd name="connsiteX3" fmla="*/ 1231289 w 4183853"/>
              <a:gd name="connsiteY3" fmla="*/ 0 h 1531169"/>
              <a:gd name="connsiteX4" fmla="*/ 1792802 w 4183853"/>
              <a:gd name="connsiteY4" fmla="*/ 0 h 1531169"/>
              <a:gd name="connsiteX5" fmla="*/ 2244112 w 4183853"/>
              <a:gd name="connsiteY5" fmla="*/ 0 h 1531169"/>
              <a:gd name="connsiteX6" fmla="*/ 2805626 w 4183853"/>
              <a:gd name="connsiteY6" fmla="*/ 0 h 1531169"/>
              <a:gd name="connsiteX7" fmla="*/ 3220201 w 4183853"/>
              <a:gd name="connsiteY7" fmla="*/ 0 h 1531169"/>
              <a:gd name="connsiteX8" fmla="*/ 3928653 w 4183853"/>
              <a:gd name="connsiteY8" fmla="*/ 0 h 1531169"/>
              <a:gd name="connsiteX9" fmla="*/ 4183853 w 4183853"/>
              <a:gd name="connsiteY9" fmla="*/ 255200 h 1531169"/>
              <a:gd name="connsiteX10" fmla="*/ 4183853 w 4183853"/>
              <a:gd name="connsiteY10" fmla="*/ 765585 h 1531169"/>
              <a:gd name="connsiteX11" fmla="*/ 4183853 w 4183853"/>
              <a:gd name="connsiteY11" fmla="*/ 1275969 h 1531169"/>
              <a:gd name="connsiteX12" fmla="*/ 3928653 w 4183853"/>
              <a:gd name="connsiteY12" fmla="*/ 1531169 h 1531169"/>
              <a:gd name="connsiteX13" fmla="*/ 3477343 w 4183853"/>
              <a:gd name="connsiteY13" fmla="*/ 1531169 h 1531169"/>
              <a:gd name="connsiteX14" fmla="*/ 2989299 w 4183853"/>
              <a:gd name="connsiteY14" fmla="*/ 1531169 h 1531169"/>
              <a:gd name="connsiteX15" fmla="*/ 2464520 w 4183853"/>
              <a:gd name="connsiteY15" fmla="*/ 1531169 h 1531169"/>
              <a:gd name="connsiteX16" fmla="*/ 2013210 w 4183853"/>
              <a:gd name="connsiteY16" fmla="*/ 1531169 h 1531169"/>
              <a:gd name="connsiteX17" fmla="*/ 1414962 w 4183853"/>
              <a:gd name="connsiteY17" fmla="*/ 1531169 h 1531169"/>
              <a:gd name="connsiteX18" fmla="*/ 890183 w 4183853"/>
              <a:gd name="connsiteY18" fmla="*/ 1531169 h 1531169"/>
              <a:gd name="connsiteX19" fmla="*/ 255200 w 4183853"/>
              <a:gd name="connsiteY19" fmla="*/ 1531169 h 1531169"/>
              <a:gd name="connsiteX20" fmla="*/ 0 w 4183853"/>
              <a:gd name="connsiteY20" fmla="*/ 1275969 h 1531169"/>
              <a:gd name="connsiteX21" fmla="*/ 0 w 4183853"/>
              <a:gd name="connsiteY21" fmla="*/ 745169 h 1531169"/>
              <a:gd name="connsiteX22" fmla="*/ 0 w 4183853"/>
              <a:gd name="connsiteY22" fmla="*/ 255200 h 153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83853" h="1531169" fill="none" extrusionOk="0">
                <a:moveTo>
                  <a:pt x="0" y="255200"/>
                </a:moveTo>
                <a:cubicBezTo>
                  <a:pt x="-31619" y="112467"/>
                  <a:pt x="139566" y="21789"/>
                  <a:pt x="255200" y="0"/>
                </a:cubicBezTo>
                <a:cubicBezTo>
                  <a:pt x="440904" y="-61320"/>
                  <a:pt x="620244" y="38942"/>
                  <a:pt x="779979" y="0"/>
                </a:cubicBezTo>
                <a:cubicBezTo>
                  <a:pt x="939714" y="-38942"/>
                  <a:pt x="1049688" y="49709"/>
                  <a:pt x="1231289" y="0"/>
                </a:cubicBezTo>
                <a:cubicBezTo>
                  <a:pt x="1412890" y="-49709"/>
                  <a:pt x="1555857" y="1163"/>
                  <a:pt x="1792802" y="0"/>
                </a:cubicBezTo>
                <a:cubicBezTo>
                  <a:pt x="2029747" y="-1163"/>
                  <a:pt x="2051945" y="10251"/>
                  <a:pt x="2244112" y="0"/>
                </a:cubicBezTo>
                <a:cubicBezTo>
                  <a:pt x="2436279" y="-10251"/>
                  <a:pt x="2686101" y="27742"/>
                  <a:pt x="2805626" y="0"/>
                </a:cubicBezTo>
                <a:cubicBezTo>
                  <a:pt x="2925151" y="-27742"/>
                  <a:pt x="3013312" y="1963"/>
                  <a:pt x="3220201" y="0"/>
                </a:cubicBezTo>
                <a:cubicBezTo>
                  <a:pt x="3427091" y="-1963"/>
                  <a:pt x="3621719" y="7097"/>
                  <a:pt x="3928653" y="0"/>
                </a:cubicBezTo>
                <a:cubicBezTo>
                  <a:pt x="4096580" y="25022"/>
                  <a:pt x="4199610" y="104836"/>
                  <a:pt x="4183853" y="255200"/>
                </a:cubicBezTo>
                <a:cubicBezTo>
                  <a:pt x="4220788" y="476345"/>
                  <a:pt x="4163832" y="634914"/>
                  <a:pt x="4183853" y="765585"/>
                </a:cubicBezTo>
                <a:cubicBezTo>
                  <a:pt x="4203874" y="896256"/>
                  <a:pt x="4180592" y="1064225"/>
                  <a:pt x="4183853" y="1275969"/>
                </a:cubicBezTo>
                <a:cubicBezTo>
                  <a:pt x="4216608" y="1408242"/>
                  <a:pt x="4066229" y="1554492"/>
                  <a:pt x="3928653" y="1531169"/>
                </a:cubicBezTo>
                <a:cubicBezTo>
                  <a:pt x="3725711" y="1565871"/>
                  <a:pt x="3632655" y="1518379"/>
                  <a:pt x="3477343" y="1531169"/>
                </a:cubicBezTo>
                <a:cubicBezTo>
                  <a:pt x="3322031" y="1543959"/>
                  <a:pt x="3174150" y="1495676"/>
                  <a:pt x="2989299" y="1531169"/>
                </a:cubicBezTo>
                <a:cubicBezTo>
                  <a:pt x="2804448" y="1566662"/>
                  <a:pt x="2574107" y="1471934"/>
                  <a:pt x="2464520" y="1531169"/>
                </a:cubicBezTo>
                <a:cubicBezTo>
                  <a:pt x="2354933" y="1590404"/>
                  <a:pt x="2171037" y="1509588"/>
                  <a:pt x="2013210" y="1531169"/>
                </a:cubicBezTo>
                <a:cubicBezTo>
                  <a:pt x="1855383" y="1552750"/>
                  <a:pt x="1647485" y="1494155"/>
                  <a:pt x="1414962" y="1531169"/>
                </a:cubicBezTo>
                <a:cubicBezTo>
                  <a:pt x="1182439" y="1568183"/>
                  <a:pt x="1061439" y="1511545"/>
                  <a:pt x="890183" y="1531169"/>
                </a:cubicBezTo>
                <a:cubicBezTo>
                  <a:pt x="718927" y="1550793"/>
                  <a:pt x="434539" y="1518611"/>
                  <a:pt x="255200" y="1531169"/>
                </a:cubicBezTo>
                <a:cubicBezTo>
                  <a:pt x="89868" y="1503265"/>
                  <a:pt x="26024" y="1388754"/>
                  <a:pt x="0" y="1275969"/>
                </a:cubicBezTo>
                <a:cubicBezTo>
                  <a:pt x="-44306" y="1169308"/>
                  <a:pt x="54920" y="876830"/>
                  <a:pt x="0" y="745169"/>
                </a:cubicBezTo>
                <a:cubicBezTo>
                  <a:pt x="-54920" y="613508"/>
                  <a:pt x="4544" y="429095"/>
                  <a:pt x="0" y="255200"/>
                </a:cubicBezTo>
                <a:close/>
              </a:path>
              <a:path w="4183853" h="1531169" stroke="0" extrusionOk="0">
                <a:moveTo>
                  <a:pt x="0" y="255200"/>
                </a:moveTo>
                <a:cubicBezTo>
                  <a:pt x="-28146" y="96896"/>
                  <a:pt x="101652" y="4731"/>
                  <a:pt x="255200" y="0"/>
                </a:cubicBezTo>
                <a:cubicBezTo>
                  <a:pt x="525152" y="-26486"/>
                  <a:pt x="733172" y="55255"/>
                  <a:pt x="853448" y="0"/>
                </a:cubicBezTo>
                <a:cubicBezTo>
                  <a:pt x="973724" y="-55255"/>
                  <a:pt x="1144880" y="43497"/>
                  <a:pt x="1341493" y="0"/>
                </a:cubicBezTo>
                <a:cubicBezTo>
                  <a:pt x="1538106" y="-43497"/>
                  <a:pt x="1696252" y="21477"/>
                  <a:pt x="1792802" y="0"/>
                </a:cubicBezTo>
                <a:cubicBezTo>
                  <a:pt x="1889352" y="-21477"/>
                  <a:pt x="2153346" y="51007"/>
                  <a:pt x="2354316" y="0"/>
                </a:cubicBezTo>
                <a:cubicBezTo>
                  <a:pt x="2555286" y="-51007"/>
                  <a:pt x="2601600" y="8625"/>
                  <a:pt x="2842360" y="0"/>
                </a:cubicBezTo>
                <a:cubicBezTo>
                  <a:pt x="3083120" y="-8625"/>
                  <a:pt x="3278848" y="28066"/>
                  <a:pt x="3440609" y="0"/>
                </a:cubicBezTo>
                <a:cubicBezTo>
                  <a:pt x="3602370" y="-28066"/>
                  <a:pt x="3773655" y="9109"/>
                  <a:pt x="3928653" y="0"/>
                </a:cubicBezTo>
                <a:cubicBezTo>
                  <a:pt x="4047957" y="35797"/>
                  <a:pt x="4157643" y="83858"/>
                  <a:pt x="4183853" y="255200"/>
                </a:cubicBezTo>
                <a:cubicBezTo>
                  <a:pt x="4213949" y="361336"/>
                  <a:pt x="4165195" y="634843"/>
                  <a:pt x="4183853" y="745169"/>
                </a:cubicBezTo>
                <a:cubicBezTo>
                  <a:pt x="4202511" y="855495"/>
                  <a:pt x="4180443" y="1137624"/>
                  <a:pt x="4183853" y="1275969"/>
                </a:cubicBezTo>
                <a:cubicBezTo>
                  <a:pt x="4207999" y="1393051"/>
                  <a:pt x="4096538" y="1513797"/>
                  <a:pt x="3928653" y="1531169"/>
                </a:cubicBezTo>
                <a:cubicBezTo>
                  <a:pt x="3763077" y="1537206"/>
                  <a:pt x="3549739" y="1480905"/>
                  <a:pt x="3403874" y="1531169"/>
                </a:cubicBezTo>
                <a:cubicBezTo>
                  <a:pt x="3258009" y="1581433"/>
                  <a:pt x="3118798" y="1496048"/>
                  <a:pt x="2952564" y="1531169"/>
                </a:cubicBezTo>
                <a:cubicBezTo>
                  <a:pt x="2786330" y="1566290"/>
                  <a:pt x="2600810" y="1512051"/>
                  <a:pt x="2427785" y="1531169"/>
                </a:cubicBezTo>
                <a:cubicBezTo>
                  <a:pt x="2254760" y="1550287"/>
                  <a:pt x="2079256" y="1505109"/>
                  <a:pt x="1829537" y="1531169"/>
                </a:cubicBezTo>
                <a:cubicBezTo>
                  <a:pt x="1579818" y="1557229"/>
                  <a:pt x="1454534" y="1523848"/>
                  <a:pt x="1304758" y="1531169"/>
                </a:cubicBezTo>
                <a:cubicBezTo>
                  <a:pt x="1154982" y="1538490"/>
                  <a:pt x="990906" y="1505761"/>
                  <a:pt x="890183" y="1531169"/>
                </a:cubicBezTo>
                <a:cubicBezTo>
                  <a:pt x="789460" y="1556577"/>
                  <a:pt x="568147" y="1502594"/>
                  <a:pt x="255200" y="1531169"/>
                </a:cubicBezTo>
                <a:cubicBezTo>
                  <a:pt x="142136" y="1514632"/>
                  <a:pt x="-5119" y="1425039"/>
                  <a:pt x="0" y="1275969"/>
                </a:cubicBezTo>
                <a:cubicBezTo>
                  <a:pt x="-57245" y="1047091"/>
                  <a:pt x="54272" y="900850"/>
                  <a:pt x="0" y="775792"/>
                </a:cubicBezTo>
                <a:cubicBezTo>
                  <a:pt x="-54272" y="650734"/>
                  <a:pt x="28745" y="363041"/>
                  <a:pt x="0" y="255200"/>
                </a:cubicBezTo>
                <a:close/>
              </a:path>
            </a:pathLst>
          </a:custGeom>
          <a:solidFill>
            <a:schemeClr val="bg1"/>
          </a:solidFill>
          <a:ln w="28575" cap="rnd"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5ED231C1-6885-F2B8-301F-93C279257FFA}"/>
              </a:ext>
            </a:extLst>
          </p:cNvPr>
          <p:cNvSpPr>
            <a:spLocks/>
          </p:cNvSpPr>
          <p:nvPr/>
        </p:nvSpPr>
        <p:spPr>
          <a:xfrm>
            <a:off x="251520" y="1062529"/>
            <a:ext cx="4187368" cy="1960641"/>
          </a:xfrm>
          <a:custGeom>
            <a:avLst/>
            <a:gdLst>
              <a:gd name="connsiteX0" fmla="*/ 0 w 4187368"/>
              <a:gd name="connsiteY0" fmla="*/ 326780 h 1960641"/>
              <a:gd name="connsiteX1" fmla="*/ 326780 w 4187368"/>
              <a:gd name="connsiteY1" fmla="*/ 0 h 1960641"/>
              <a:gd name="connsiteX2" fmla="*/ 915748 w 4187368"/>
              <a:gd name="connsiteY2" fmla="*/ 0 h 1960641"/>
              <a:gd name="connsiteX3" fmla="*/ 1434040 w 4187368"/>
              <a:gd name="connsiteY3" fmla="*/ 0 h 1960641"/>
              <a:gd name="connsiteX4" fmla="*/ 2058346 w 4187368"/>
              <a:gd name="connsiteY4" fmla="*/ 0 h 1960641"/>
              <a:gd name="connsiteX5" fmla="*/ 2576638 w 4187368"/>
              <a:gd name="connsiteY5" fmla="*/ 0 h 1960641"/>
              <a:gd name="connsiteX6" fmla="*/ 3200944 w 4187368"/>
              <a:gd name="connsiteY6" fmla="*/ 0 h 1960641"/>
              <a:gd name="connsiteX7" fmla="*/ 3860588 w 4187368"/>
              <a:gd name="connsiteY7" fmla="*/ 0 h 1960641"/>
              <a:gd name="connsiteX8" fmla="*/ 4187368 w 4187368"/>
              <a:gd name="connsiteY8" fmla="*/ 326780 h 1960641"/>
              <a:gd name="connsiteX9" fmla="*/ 4187368 w 4187368"/>
              <a:gd name="connsiteY9" fmla="*/ 749403 h 1960641"/>
              <a:gd name="connsiteX10" fmla="*/ 4187368 w 4187368"/>
              <a:gd name="connsiteY10" fmla="*/ 1158955 h 1960641"/>
              <a:gd name="connsiteX11" fmla="*/ 4187368 w 4187368"/>
              <a:gd name="connsiteY11" fmla="*/ 1633861 h 1960641"/>
              <a:gd name="connsiteX12" fmla="*/ 3860588 w 4187368"/>
              <a:gd name="connsiteY12" fmla="*/ 1960641 h 1960641"/>
              <a:gd name="connsiteX13" fmla="*/ 3342296 w 4187368"/>
              <a:gd name="connsiteY13" fmla="*/ 1960641 h 1960641"/>
              <a:gd name="connsiteX14" fmla="*/ 2788666 w 4187368"/>
              <a:gd name="connsiteY14" fmla="*/ 1960641 h 1960641"/>
              <a:gd name="connsiteX15" fmla="*/ 2199698 w 4187368"/>
              <a:gd name="connsiteY15" fmla="*/ 1960641 h 1960641"/>
              <a:gd name="connsiteX16" fmla="*/ 1681406 w 4187368"/>
              <a:gd name="connsiteY16" fmla="*/ 1960641 h 1960641"/>
              <a:gd name="connsiteX17" fmla="*/ 1021762 w 4187368"/>
              <a:gd name="connsiteY17" fmla="*/ 1960641 h 1960641"/>
              <a:gd name="connsiteX18" fmla="*/ 326780 w 4187368"/>
              <a:gd name="connsiteY18" fmla="*/ 1960641 h 1960641"/>
              <a:gd name="connsiteX19" fmla="*/ 0 w 4187368"/>
              <a:gd name="connsiteY19" fmla="*/ 1633861 h 1960641"/>
              <a:gd name="connsiteX20" fmla="*/ 0 w 4187368"/>
              <a:gd name="connsiteY20" fmla="*/ 1198167 h 1960641"/>
              <a:gd name="connsiteX21" fmla="*/ 0 w 4187368"/>
              <a:gd name="connsiteY21" fmla="*/ 749403 h 1960641"/>
              <a:gd name="connsiteX22" fmla="*/ 0 w 4187368"/>
              <a:gd name="connsiteY22" fmla="*/ 326780 h 196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87368" h="1960641" fill="none" extrusionOk="0">
                <a:moveTo>
                  <a:pt x="0" y="326780"/>
                </a:moveTo>
                <a:cubicBezTo>
                  <a:pt x="-29023" y="144661"/>
                  <a:pt x="153883" y="6525"/>
                  <a:pt x="326780" y="0"/>
                </a:cubicBezTo>
                <a:cubicBezTo>
                  <a:pt x="516816" y="-3586"/>
                  <a:pt x="790766" y="41202"/>
                  <a:pt x="915748" y="0"/>
                </a:cubicBezTo>
                <a:cubicBezTo>
                  <a:pt x="1040730" y="-41202"/>
                  <a:pt x="1277223" y="33868"/>
                  <a:pt x="1434040" y="0"/>
                </a:cubicBezTo>
                <a:cubicBezTo>
                  <a:pt x="1590857" y="-33868"/>
                  <a:pt x="1790906" y="16801"/>
                  <a:pt x="2058346" y="0"/>
                </a:cubicBezTo>
                <a:cubicBezTo>
                  <a:pt x="2325786" y="-16801"/>
                  <a:pt x="2376290" y="23949"/>
                  <a:pt x="2576638" y="0"/>
                </a:cubicBezTo>
                <a:cubicBezTo>
                  <a:pt x="2776986" y="-23949"/>
                  <a:pt x="3004004" y="57743"/>
                  <a:pt x="3200944" y="0"/>
                </a:cubicBezTo>
                <a:cubicBezTo>
                  <a:pt x="3397884" y="-57743"/>
                  <a:pt x="3724800" y="75305"/>
                  <a:pt x="3860588" y="0"/>
                </a:cubicBezTo>
                <a:cubicBezTo>
                  <a:pt x="4064502" y="-40692"/>
                  <a:pt x="4140260" y="128245"/>
                  <a:pt x="4187368" y="326780"/>
                </a:cubicBezTo>
                <a:cubicBezTo>
                  <a:pt x="4195867" y="425741"/>
                  <a:pt x="4149108" y="572154"/>
                  <a:pt x="4187368" y="749403"/>
                </a:cubicBezTo>
                <a:cubicBezTo>
                  <a:pt x="4225628" y="926652"/>
                  <a:pt x="4149036" y="1050606"/>
                  <a:pt x="4187368" y="1158955"/>
                </a:cubicBezTo>
                <a:cubicBezTo>
                  <a:pt x="4225700" y="1267304"/>
                  <a:pt x="4166680" y="1470777"/>
                  <a:pt x="4187368" y="1633861"/>
                </a:cubicBezTo>
                <a:cubicBezTo>
                  <a:pt x="4224595" y="1804484"/>
                  <a:pt x="4037481" y="1985461"/>
                  <a:pt x="3860588" y="1960641"/>
                </a:cubicBezTo>
                <a:cubicBezTo>
                  <a:pt x="3756692" y="2008516"/>
                  <a:pt x="3589403" y="1941739"/>
                  <a:pt x="3342296" y="1960641"/>
                </a:cubicBezTo>
                <a:cubicBezTo>
                  <a:pt x="3095189" y="1979543"/>
                  <a:pt x="2940935" y="1953337"/>
                  <a:pt x="2788666" y="1960641"/>
                </a:cubicBezTo>
                <a:cubicBezTo>
                  <a:pt x="2636397" y="1967945"/>
                  <a:pt x="2380611" y="1915721"/>
                  <a:pt x="2199698" y="1960641"/>
                </a:cubicBezTo>
                <a:cubicBezTo>
                  <a:pt x="2018785" y="2005561"/>
                  <a:pt x="1811349" y="1916827"/>
                  <a:pt x="1681406" y="1960641"/>
                </a:cubicBezTo>
                <a:cubicBezTo>
                  <a:pt x="1551463" y="2004455"/>
                  <a:pt x="1175392" y="1938759"/>
                  <a:pt x="1021762" y="1960641"/>
                </a:cubicBezTo>
                <a:cubicBezTo>
                  <a:pt x="868132" y="1982523"/>
                  <a:pt x="496042" y="1914815"/>
                  <a:pt x="326780" y="1960641"/>
                </a:cubicBezTo>
                <a:cubicBezTo>
                  <a:pt x="150684" y="1976016"/>
                  <a:pt x="41835" y="1831950"/>
                  <a:pt x="0" y="1633861"/>
                </a:cubicBezTo>
                <a:cubicBezTo>
                  <a:pt x="-19553" y="1438211"/>
                  <a:pt x="8271" y="1403083"/>
                  <a:pt x="0" y="1198167"/>
                </a:cubicBezTo>
                <a:cubicBezTo>
                  <a:pt x="-8271" y="993251"/>
                  <a:pt x="51782" y="929322"/>
                  <a:pt x="0" y="749403"/>
                </a:cubicBezTo>
                <a:cubicBezTo>
                  <a:pt x="-51782" y="569484"/>
                  <a:pt x="47381" y="481446"/>
                  <a:pt x="0" y="326780"/>
                </a:cubicBezTo>
                <a:close/>
              </a:path>
              <a:path w="4187368" h="1960641" stroke="0" extrusionOk="0">
                <a:moveTo>
                  <a:pt x="0" y="326780"/>
                </a:moveTo>
                <a:cubicBezTo>
                  <a:pt x="-17850" y="135294"/>
                  <a:pt x="114319" y="12004"/>
                  <a:pt x="326780" y="0"/>
                </a:cubicBezTo>
                <a:cubicBezTo>
                  <a:pt x="598069" y="-19388"/>
                  <a:pt x="843218" y="46239"/>
                  <a:pt x="986424" y="0"/>
                </a:cubicBezTo>
                <a:cubicBezTo>
                  <a:pt x="1129630" y="-46239"/>
                  <a:pt x="1344060" y="915"/>
                  <a:pt x="1540054" y="0"/>
                </a:cubicBezTo>
                <a:cubicBezTo>
                  <a:pt x="1736048" y="-915"/>
                  <a:pt x="1915788" y="12077"/>
                  <a:pt x="2058346" y="0"/>
                </a:cubicBezTo>
                <a:cubicBezTo>
                  <a:pt x="2200904" y="-12077"/>
                  <a:pt x="2394372" y="64436"/>
                  <a:pt x="2682652" y="0"/>
                </a:cubicBezTo>
                <a:cubicBezTo>
                  <a:pt x="2970932" y="-64436"/>
                  <a:pt x="3012318" y="46830"/>
                  <a:pt x="3236282" y="0"/>
                </a:cubicBezTo>
                <a:cubicBezTo>
                  <a:pt x="3460246" y="-46830"/>
                  <a:pt x="3574689" y="6243"/>
                  <a:pt x="3860588" y="0"/>
                </a:cubicBezTo>
                <a:cubicBezTo>
                  <a:pt x="4039184" y="-17928"/>
                  <a:pt x="4169738" y="170804"/>
                  <a:pt x="4187368" y="326780"/>
                </a:cubicBezTo>
                <a:cubicBezTo>
                  <a:pt x="4223039" y="492593"/>
                  <a:pt x="4166951" y="557806"/>
                  <a:pt x="4187368" y="736332"/>
                </a:cubicBezTo>
                <a:cubicBezTo>
                  <a:pt x="4207785" y="914858"/>
                  <a:pt x="4146328" y="966305"/>
                  <a:pt x="4187368" y="1172026"/>
                </a:cubicBezTo>
                <a:cubicBezTo>
                  <a:pt x="4228408" y="1377747"/>
                  <a:pt x="4181691" y="1456396"/>
                  <a:pt x="4187368" y="1633861"/>
                </a:cubicBezTo>
                <a:cubicBezTo>
                  <a:pt x="4219618" y="1782469"/>
                  <a:pt x="4061420" y="1947515"/>
                  <a:pt x="3860588" y="1960641"/>
                </a:cubicBezTo>
                <a:cubicBezTo>
                  <a:pt x="3582233" y="2012350"/>
                  <a:pt x="3443563" y="1933060"/>
                  <a:pt x="3271620" y="1960641"/>
                </a:cubicBezTo>
                <a:cubicBezTo>
                  <a:pt x="3099677" y="1988222"/>
                  <a:pt x="2927532" y="1926787"/>
                  <a:pt x="2753328" y="1960641"/>
                </a:cubicBezTo>
                <a:cubicBezTo>
                  <a:pt x="2579124" y="1994495"/>
                  <a:pt x="2323959" y="1939692"/>
                  <a:pt x="2164360" y="1960641"/>
                </a:cubicBezTo>
                <a:cubicBezTo>
                  <a:pt x="2004761" y="1981590"/>
                  <a:pt x="1735942" y="1952655"/>
                  <a:pt x="1504716" y="1960641"/>
                </a:cubicBezTo>
                <a:cubicBezTo>
                  <a:pt x="1273490" y="1968627"/>
                  <a:pt x="1157169" y="1909038"/>
                  <a:pt x="915748" y="1960641"/>
                </a:cubicBezTo>
                <a:cubicBezTo>
                  <a:pt x="674327" y="2012244"/>
                  <a:pt x="486583" y="1919782"/>
                  <a:pt x="326780" y="1960641"/>
                </a:cubicBezTo>
                <a:cubicBezTo>
                  <a:pt x="97550" y="1962648"/>
                  <a:pt x="3061" y="1808820"/>
                  <a:pt x="0" y="1633861"/>
                </a:cubicBezTo>
                <a:cubicBezTo>
                  <a:pt x="-3652" y="1538575"/>
                  <a:pt x="28034" y="1298827"/>
                  <a:pt x="0" y="1185097"/>
                </a:cubicBezTo>
                <a:cubicBezTo>
                  <a:pt x="-28034" y="1071367"/>
                  <a:pt x="24736" y="890123"/>
                  <a:pt x="0" y="775544"/>
                </a:cubicBezTo>
                <a:cubicBezTo>
                  <a:pt x="-24736" y="660965"/>
                  <a:pt x="3953" y="457740"/>
                  <a:pt x="0" y="326780"/>
                </a:cubicBezTo>
                <a:close/>
              </a:path>
            </a:pathLst>
          </a:custGeom>
          <a:solidFill>
            <a:schemeClr val="bg1"/>
          </a:solidFill>
          <a:ln w="28575" cap="rnd"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사각형: 둥근 모서리 281">
            <a:extLst>
              <a:ext uri="{FF2B5EF4-FFF2-40B4-BE49-F238E27FC236}">
                <a16:creationId xmlns:a16="http://schemas.microsoft.com/office/drawing/2014/main" id="{91837DD4-9276-5AAD-C7D5-3CE50252F467}"/>
              </a:ext>
            </a:extLst>
          </p:cNvPr>
          <p:cNvSpPr>
            <a:spLocks/>
          </p:cNvSpPr>
          <p:nvPr/>
        </p:nvSpPr>
        <p:spPr>
          <a:xfrm>
            <a:off x="4704183" y="1104876"/>
            <a:ext cx="4199314" cy="1960641"/>
          </a:xfrm>
          <a:custGeom>
            <a:avLst/>
            <a:gdLst>
              <a:gd name="connsiteX0" fmla="*/ 0 w 4199314"/>
              <a:gd name="connsiteY0" fmla="*/ 326780 h 1960641"/>
              <a:gd name="connsiteX1" fmla="*/ 326780 w 4199314"/>
              <a:gd name="connsiteY1" fmla="*/ 0 h 1960641"/>
              <a:gd name="connsiteX2" fmla="*/ 917739 w 4199314"/>
              <a:gd name="connsiteY2" fmla="*/ 0 h 1960641"/>
              <a:gd name="connsiteX3" fmla="*/ 1437783 w 4199314"/>
              <a:gd name="connsiteY3" fmla="*/ 0 h 1960641"/>
              <a:gd name="connsiteX4" fmla="*/ 2064199 w 4199314"/>
              <a:gd name="connsiteY4" fmla="*/ 0 h 1960641"/>
              <a:gd name="connsiteX5" fmla="*/ 2584243 w 4199314"/>
              <a:gd name="connsiteY5" fmla="*/ 0 h 1960641"/>
              <a:gd name="connsiteX6" fmla="*/ 3210660 w 4199314"/>
              <a:gd name="connsiteY6" fmla="*/ 0 h 1960641"/>
              <a:gd name="connsiteX7" fmla="*/ 3872534 w 4199314"/>
              <a:gd name="connsiteY7" fmla="*/ 0 h 1960641"/>
              <a:gd name="connsiteX8" fmla="*/ 4199314 w 4199314"/>
              <a:gd name="connsiteY8" fmla="*/ 326780 h 1960641"/>
              <a:gd name="connsiteX9" fmla="*/ 4199314 w 4199314"/>
              <a:gd name="connsiteY9" fmla="*/ 749403 h 1960641"/>
              <a:gd name="connsiteX10" fmla="*/ 4199314 w 4199314"/>
              <a:gd name="connsiteY10" fmla="*/ 1158955 h 1960641"/>
              <a:gd name="connsiteX11" fmla="*/ 4199314 w 4199314"/>
              <a:gd name="connsiteY11" fmla="*/ 1633861 h 1960641"/>
              <a:gd name="connsiteX12" fmla="*/ 3872534 w 4199314"/>
              <a:gd name="connsiteY12" fmla="*/ 1960641 h 1960641"/>
              <a:gd name="connsiteX13" fmla="*/ 3352490 w 4199314"/>
              <a:gd name="connsiteY13" fmla="*/ 1960641 h 1960641"/>
              <a:gd name="connsiteX14" fmla="*/ 2796989 w 4199314"/>
              <a:gd name="connsiteY14" fmla="*/ 1960641 h 1960641"/>
              <a:gd name="connsiteX15" fmla="*/ 2206030 w 4199314"/>
              <a:gd name="connsiteY15" fmla="*/ 1960641 h 1960641"/>
              <a:gd name="connsiteX16" fmla="*/ 1685986 w 4199314"/>
              <a:gd name="connsiteY16" fmla="*/ 1960641 h 1960641"/>
              <a:gd name="connsiteX17" fmla="*/ 1024112 w 4199314"/>
              <a:gd name="connsiteY17" fmla="*/ 1960641 h 1960641"/>
              <a:gd name="connsiteX18" fmla="*/ 326780 w 4199314"/>
              <a:gd name="connsiteY18" fmla="*/ 1960641 h 1960641"/>
              <a:gd name="connsiteX19" fmla="*/ 0 w 4199314"/>
              <a:gd name="connsiteY19" fmla="*/ 1633861 h 1960641"/>
              <a:gd name="connsiteX20" fmla="*/ 0 w 4199314"/>
              <a:gd name="connsiteY20" fmla="*/ 1198167 h 1960641"/>
              <a:gd name="connsiteX21" fmla="*/ 0 w 4199314"/>
              <a:gd name="connsiteY21" fmla="*/ 749403 h 1960641"/>
              <a:gd name="connsiteX22" fmla="*/ 0 w 4199314"/>
              <a:gd name="connsiteY22" fmla="*/ 326780 h 196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99314" h="1960641" fill="none" extrusionOk="0">
                <a:moveTo>
                  <a:pt x="0" y="326780"/>
                </a:moveTo>
                <a:cubicBezTo>
                  <a:pt x="-29023" y="144661"/>
                  <a:pt x="153883" y="6525"/>
                  <a:pt x="326780" y="0"/>
                </a:cubicBezTo>
                <a:cubicBezTo>
                  <a:pt x="507959" y="-60417"/>
                  <a:pt x="794352" y="31740"/>
                  <a:pt x="917739" y="0"/>
                </a:cubicBezTo>
                <a:cubicBezTo>
                  <a:pt x="1041126" y="-31740"/>
                  <a:pt x="1237538" y="56551"/>
                  <a:pt x="1437783" y="0"/>
                </a:cubicBezTo>
                <a:cubicBezTo>
                  <a:pt x="1638028" y="-56551"/>
                  <a:pt x="1822879" y="69250"/>
                  <a:pt x="2064199" y="0"/>
                </a:cubicBezTo>
                <a:cubicBezTo>
                  <a:pt x="2305519" y="-69250"/>
                  <a:pt x="2371478" y="23607"/>
                  <a:pt x="2584243" y="0"/>
                </a:cubicBezTo>
                <a:cubicBezTo>
                  <a:pt x="2797008" y="-23607"/>
                  <a:pt x="3011681" y="61375"/>
                  <a:pt x="3210660" y="0"/>
                </a:cubicBezTo>
                <a:cubicBezTo>
                  <a:pt x="3409639" y="-61375"/>
                  <a:pt x="3617458" y="48987"/>
                  <a:pt x="3872534" y="0"/>
                </a:cubicBezTo>
                <a:cubicBezTo>
                  <a:pt x="4076448" y="-40692"/>
                  <a:pt x="4152206" y="128245"/>
                  <a:pt x="4199314" y="326780"/>
                </a:cubicBezTo>
                <a:cubicBezTo>
                  <a:pt x="4207813" y="425741"/>
                  <a:pt x="4161054" y="572154"/>
                  <a:pt x="4199314" y="749403"/>
                </a:cubicBezTo>
                <a:cubicBezTo>
                  <a:pt x="4237574" y="926652"/>
                  <a:pt x="4160982" y="1050606"/>
                  <a:pt x="4199314" y="1158955"/>
                </a:cubicBezTo>
                <a:cubicBezTo>
                  <a:pt x="4237646" y="1267304"/>
                  <a:pt x="4178626" y="1470777"/>
                  <a:pt x="4199314" y="1633861"/>
                </a:cubicBezTo>
                <a:cubicBezTo>
                  <a:pt x="4236541" y="1804484"/>
                  <a:pt x="4049427" y="1985461"/>
                  <a:pt x="3872534" y="1960641"/>
                </a:cubicBezTo>
                <a:cubicBezTo>
                  <a:pt x="3721996" y="2009507"/>
                  <a:pt x="3490215" y="1898871"/>
                  <a:pt x="3352490" y="1960641"/>
                </a:cubicBezTo>
                <a:cubicBezTo>
                  <a:pt x="3214765" y="2022411"/>
                  <a:pt x="3055432" y="1919953"/>
                  <a:pt x="2796989" y="1960641"/>
                </a:cubicBezTo>
                <a:cubicBezTo>
                  <a:pt x="2538546" y="2001329"/>
                  <a:pt x="2384683" y="1951046"/>
                  <a:pt x="2206030" y="1960641"/>
                </a:cubicBezTo>
                <a:cubicBezTo>
                  <a:pt x="2027377" y="1970236"/>
                  <a:pt x="1886259" y="1943575"/>
                  <a:pt x="1685986" y="1960641"/>
                </a:cubicBezTo>
                <a:cubicBezTo>
                  <a:pt x="1485713" y="1977707"/>
                  <a:pt x="1320535" y="1919815"/>
                  <a:pt x="1024112" y="1960641"/>
                </a:cubicBezTo>
                <a:cubicBezTo>
                  <a:pt x="727689" y="2001467"/>
                  <a:pt x="579291" y="1899035"/>
                  <a:pt x="326780" y="1960641"/>
                </a:cubicBezTo>
                <a:cubicBezTo>
                  <a:pt x="150684" y="1976016"/>
                  <a:pt x="41835" y="1831950"/>
                  <a:pt x="0" y="1633861"/>
                </a:cubicBezTo>
                <a:cubicBezTo>
                  <a:pt x="-19553" y="1438211"/>
                  <a:pt x="8271" y="1403083"/>
                  <a:pt x="0" y="1198167"/>
                </a:cubicBezTo>
                <a:cubicBezTo>
                  <a:pt x="-8271" y="993251"/>
                  <a:pt x="51782" y="929322"/>
                  <a:pt x="0" y="749403"/>
                </a:cubicBezTo>
                <a:cubicBezTo>
                  <a:pt x="-51782" y="569484"/>
                  <a:pt x="47381" y="481446"/>
                  <a:pt x="0" y="326780"/>
                </a:cubicBezTo>
                <a:close/>
              </a:path>
              <a:path w="4199314" h="1960641" stroke="0" extrusionOk="0">
                <a:moveTo>
                  <a:pt x="0" y="326780"/>
                </a:moveTo>
                <a:cubicBezTo>
                  <a:pt x="-17850" y="135294"/>
                  <a:pt x="114319" y="12004"/>
                  <a:pt x="326780" y="0"/>
                </a:cubicBezTo>
                <a:cubicBezTo>
                  <a:pt x="606184" y="-38546"/>
                  <a:pt x="750334" y="39122"/>
                  <a:pt x="988654" y="0"/>
                </a:cubicBezTo>
                <a:cubicBezTo>
                  <a:pt x="1226974" y="-39122"/>
                  <a:pt x="1367082" y="49408"/>
                  <a:pt x="1544156" y="0"/>
                </a:cubicBezTo>
                <a:cubicBezTo>
                  <a:pt x="1721230" y="-49408"/>
                  <a:pt x="1885045" y="53205"/>
                  <a:pt x="2064199" y="0"/>
                </a:cubicBezTo>
                <a:cubicBezTo>
                  <a:pt x="2243353" y="-53205"/>
                  <a:pt x="2460538" y="39923"/>
                  <a:pt x="2690616" y="0"/>
                </a:cubicBezTo>
                <a:cubicBezTo>
                  <a:pt x="2920694" y="-39923"/>
                  <a:pt x="3126822" y="12473"/>
                  <a:pt x="3246117" y="0"/>
                </a:cubicBezTo>
                <a:cubicBezTo>
                  <a:pt x="3365412" y="-12473"/>
                  <a:pt x="3697866" y="15957"/>
                  <a:pt x="3872534" y="0"/>
                </a:cubicBezTo>
                <a:cubicBezTo>
                  <a:pt x="4051130" y="-17928"/>
                  <a:pt x="4181684" y="170804"/>
                  <a:pt x="4199314" y="326780"/>
                </a:cubicBezTo>
                <a:cubicBezTo>
                  <a:pt x="4234985" y="492593"/>
                  <a:pt x="4178897" y="557806"/>
                  <a:pt x="4199314" y="736332"/>
                </a:cubicBezTo>
                <a:cubicBezTo>
                  <a:pt x="4219731" y="914858"/>
                  <a:pt x="4158274" y="966305"/>
                  <a:pt x="4199314" y="1172026"/>
                </a:cubicBezTo>
                <a:cubicBezTo>
                  <a:pt x="4240354" y="1377747"/>
                  <a:pt x="4193637" y="1456396"/>
                  <a:pt x="4199314" y="1633861"/>
                </a:cubicBezTo>
                <a:cubicBezTo>
                  <a:pt x="4231564" y="1782469"/>
                  <a:pt x="4073366" y="1947515"/>
                  <a:pt x="3872534" y="1960641"/>
                </a:cubicBezTo>
                <a:cubicBezTo>
                  <a:pt x="3634525" y="1966238"/>
                  <a:pt x="3401525" y="1907299"/>
                  <a:pt x="3281575" y="1960641"/>
                </a:cubicBezTo>
                <a:cubicBezTo>
                  <a:pt x="3161625" y="2013983"/>
                  <a:pt x="2945952" y="1905294"/>
                  <a:pt x="2761531" y="1960641"/>
                </a:cubicBezTo>
                <a:cubicBezTo>
                  <a:pt x="2577110" y="2015988"/>
                  <a:pt x="2445144" y="1916607"/>
                  <a:pt x="2170572" y="1960641"/>
                </a:cubicBezTo>
                <a:cubicBezTo>
                  <a:pt x="1896000" y="2004675"/>
                  <a:pt x="1750994" y="1956760"/>
                  <a:pt x="1508698" y="1960641"/>
                </a:cubicBezTo>
                <a:cubicBezTo>
                  <a:pt x="1266402" y="1964522"/>
                  <a:pt x="1194893" y="1911813"/>
                  <a:pt x="917739" y="1960641"/>
                </a:cubicBezTo>
                <a:cubicBezTo>
                  <a:pt x="640585" y="2009469"/>
                  <a:pt x="450564" y="1892447"/>
                  <a:pt x="326780" y="1960641"/>
                </a:cubicBezTo>
                <a:cubicBezTo>
                  <a:pt x="97550" y="1962648"/>
                  <a:pt x="3061" y="1808820"/>
                  <a:pt x="0" y="1633861"/>
                </a:cubicBezTo>
                <a:cubicBezTo>
                  <a:pt x="-3652" y="1538575"/>
                  <a:pt x="28034" y="1298827"/>
                  <a:pt x="0" y="1185097"/>
                </a:cubicBezTo>
                <a:cubicBezTo>
                  <a:pt x="-28034" y="1071367"/>
                  <a:pt x="24736" y="890123"/>
                  <a:pt x="0" y="775544"/>
                </a:cubicBezTo>
                <a:cubicBezTo>
                  <a:pt x="-24736" y="660965"/>
                  <a:pt x="3953" y="457740"/>
                  <a:pt x="0" y="326780"/>
                </a:cubicBezTo>
                <a:close/>
              </a:path>
            </a:pathLst>
          </a:custGeom>
          <a:solidFill>
            <a:schemeClr val="bg1"/>
          </a:solidFill>
          <a:ln w="28575" cap="rnd"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21C4741-B552-92A0-49A4-28F1D9432961}"/>
              </a:ext>
            </a:extLst>
          </p:cNvPr>
          <p:cNvSpPr>
            <a:spLocks/>
          </p:cNvSpPr>
          <p:nvPr/>
        </p:nvSpPr>
        <p:spPr>
          <a:xfrm>
            <a:off x="1767328" y="699542"/>
            <a:ext cx="1087764" cy="4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srgbClr val="8068F4"/>
                </a:solidFill>
              </a:rPr>
              <a:t>Front</a:t>
            </a:r>
            <a:endParaRPr lang="ko-KR" altLang="en-US" sz="2000" b="1" i="1" dirty="0">
              <a:solidFill>
                <a:srgbClr val="8068F4"/>
              </a:solidFill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FBCDC31-650C-624B-2421-4E53F47DB274}"/>
              </a:ext>
            </a:extLst>
          </p:cNvPr>
          <p:cNvSpPr>
            <a:spLocks/>
          </p:cNvSpPr>
          <p:nvPr/>
        </p:nvSpPr>
        <p:spPr>
          <a:xfrm>
            <a:off x="6388549" y="736118"/>
            <a:ext cx="995601" cy="4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srgbClr val="8068F4"/>
                </a:solidFill>
              </a:rPr>
              <a:t>Back</a:t>
            </a:r>
            <a:endParaRPr lang="ko-KR" altLang="en-US" sz="2800" b="1" i="1" dirty="0">
              <a:solidFill>
                <a:srgbClr val="8068F4"/>
              </a:solidFill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E8DD52F-8FFC-FBA2-BEAB-9E8C912B534E}"/>
              </a:ext>
            </a:extLst>
          </p:cNvPr>
          <p:cNvSpPr>
            <a:spLocks/>
          </p:cNvSpPr>
          <p:nvPr/>
        </p:nvSpPr>
        <p:spPr>
          <a:xfrm>
            <a:off x="5421054" y="3110262"/>
            <a:ext cx="2411187" cy="4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srgbClr val="8068F4"/>
                </a:solidFill>
              </a:rPr>
              <a:t>Tools / </a:t>
            </a:r>
            <a:r>
              <a:rPr lang="en-US" altLang="ko-KR" sz="2000" b="1" i="1" dirty="0" err="1">
                <a:solidFill>
                  <a:srgbClr val="8068F4"/>
                </a:solidFill>
              </a:rPr>
              <a:t>ETC</a:t>
            </a:r>
            <a:endParaRPr lang="ko-KR" altLang="en-US" sz="2000" b="1" i="1" dirty="0">
              <a:solidFill>
                <a:srgbClr val="8068F4"/>
              </a:solidFill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012AA64C-67DB-C99A-E84F-9811978BA89C}"/>
              </a:ext>
            </a:extLst>
          </p:cNvPr>
          <p:cNvSpPr>
            <a:spLocks/>
          </p:cNvSpPr>
          <p:nvPr/>
        </p:nvSpPr>
        <p:spPr>
          <a:xfrm>
            <a:off x="1321691" y="3090010"/>
            <a:ext cx="1972929" cy="4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i="1" dirty="0">
                <a:solidFill>
                  <a:srgbClr val="8068F4"/>
                </a:solidFill>
              </a:rPr>
              <a:t>DB/Server</a:t>
            </a:r>
            <a:endParaRPr lang="ko-KR" altLang="en-US" sz="2000" b="1" i="1" dirty="0">
              <a:solidFill>
                <a:srgbClr val="8068F4"/>
              </a:solidFill>
            </a:endParaRPr>
          </a:p>
        </p:txBody>
      </p: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844965D7-9F58-2D1C-E3C8-CA430D4C74D0}"/>
              </a:ext>
            </a:extLst>
          </p:cNvPr>
          <p:cNvGrpSpPr/>
          <p:nvPr/>
        </p:nvGrpSpPr>
        <p:grpSpPr>
          <a:xfrm>
            <a:off x="5868144" y="1347614"/>
            <a:ext cx="2989998" cy="1559597"/>
            <a:chOff x="7616114" y="2118128"/>
            <a:chExt cx="2989998" cy="1559597"/>
          </a:xfrm>
        </p:grpSpPr>
        <p:pic>
          <p:nvPicPr>
            <p:cNvPr id="296" name="그림 295" descr="클립아트, 그래픽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4006194-1839-4E5D-2178-287A9B5B8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114" y="2118128"/>
              <a:ext cx="936338" cy="702253"/>
            </a:xfrm>
            <a:prstGeom prst="rect">
              <a:avLst/>
            </a:prstGeom>
          </p:spPr>
        </p:pic>
        <p:pic>
          <p:nvPicPr>
            <p:cNvPr id="297" name="그림 296" descr="텍스트, 폰트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638E27CC-D3DD-BFBB-38B6-A90A27D4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190" y="2118128"/>
              <a:ext cx="1063934" cy="596569"/>
            </a:xfrm>
            <a:prstGeom prst="rect">
              <a:avLst/>
            </a:prstGeom>
          </p:spPr>
        </p:pic>
        <p:pic>
          <p:nvPicPr>
            <p:cNvPr id="300" name="그림 299" descr="만화 영화, 클립아트, 채소, 예술이(가) 표시된 사진&#10;&#10;자동 생성된 설명">
              <a:extLst>
                <a:ext uri="{FF2B5EF4-FFF2-40B4-BE49-F238E27FC236}">
                  <a16:creationId xmlns:a16="http://schemas.microsoft.com/office/drawing/2014/main" id="{566C0051-0718-E35D-E80A-C03473D7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8780" y="2825228"/>
              <a:ext cx="817332" cy="817332"/>
            </a:xfrm>
            <a:prstGeom prst="rect">
              <a:avLst/>
            </a:prstGeom>
          </p:spPr>
        </p:pic>
        <p:pic>
          <p:nvPicPr>
            <p:cNvPr id="301" name="그림 300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D9CB963B-B9D7-90AB-142D-0FB1ED43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944" y="2832094"/>
              <a:ext cx="817332" cy="845631"/>
            </a:xfrm>
            <a:prstGeom prst="rect">
              <a:avLst/>
            </a:prstGeom>
          </p:spPr>
        </p:pic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E80A0C5C-5E44-D4F5-FFA9-E80680E64021}"/>
              </a:ext>
            </a:extLst>
          </p:cNvPr>
          <p:cNvGrpSpPr/>
          <p:nvPr/>
        </p:nvGrpSpPr>
        <p:grpSpPr>
          <a:xfrm>
            <a:off x="1863645" y="3363838"/>
            <a:ext cx="2276307" cy="1095023"/>
            <a:chOff x="2922487" y="4276623"/>
            <a:chExt cx="2276307" cy="1095023"/>
          </a:xfrm>
        </p:grpSpPr>
        <p:pic>
          <p:nvPicPr>
            <p:cNvPr id="304" name="그림 303" descr="텍스트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59F9AE2E-1E79-7392-1CB6-3CFE22DEC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487" y="4276623"/>
              <a:ext cx="1095023" cy="1095023"/>
            </a:xfrm>
            <a:prstGeom prst="rect">
              <a:avLst/>
            </a:prstGeom>
          </p:spPr>
        </p:pic>
        <p:pic>
          <p:nvPicPr>
            <p:cNvPr id="305" name="그림 304" descr="클립아트, 만화 영화, 고양이, 실루엣이(가) 표시된 사진&#10;&#10;자동 생성된 설명">
              <a:extLst>
                <a:ext uri="{FF2B5EF4-FFF2-40B4-BE49-F238E27FC236}">
                  <a16:creationId xmlns:a16="http://schemas.microsoft.com/office/drawing/2014/main" id="{E4BB1645-0025-F5C9-9E08-81BCBE2E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050" y="4519022"/>
              <a:ext cx="866744" cy="617646"/>
            </a:xfrm>
            <a:prstGeom prst="rect">
              <a:avLst/>
            </a:prstGeom>
          </p:spPr>
        </p:pic>
      </p:grp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92A0BB96-D029-3E46-55A6-02099663183A}"/>
              </a:ext>
            </a:extLst>
          </p:cNvPr>
          <p:cNvGrpSpPr/>
          <p:nvPr/>
        </p:nvGrpSpPr>
        <p:grpSpPr>
          <a:xfrm>
            <a:off x="4932040" y="3601124"/>
            <a:ext cx="1305124" cy="626810"/>
            <a:chOff x="6670193" y="2370563"/>
            <a:chExt cx="1305124" cy="626810"/>
          </a:xfrm>
        </p:grpSpPr>
        <p:pic>
          <p:nvPicPr>
            <p:cNvPr id="309" name="그림 308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9BFE11DC-2B0C-9CCF-FF37-5D3466A96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193" y="2407401"/>
              <a:ext cx="539226" cy="539226"/>
            </a:xfrm>
            <a:prstGeom prst="rect">
              <a:avLst/>
            </a:prstGeom>
          </p:spPr>
        </p:pic>
        <p:pic>
          <p:nvPicPr>
            <p:cNvPr id="311" name="그림 310" descr="그래픽, 상징, 일렉트릭 블루, 스크린샷이(가) 표시된 사진&#10;&#10;자동 생성된 설명">
              <a:extLst>
                <a:ext uri="{FF2B5EF4-FFF2-40B4-BE49-F238E27FC236}">
                  <a16:creationId xmlns:a16="http://schemas.microsoft.com/office/drawing/2014/main" id="{C8C85C77-D8DA-213F-64FE-D5DB2C9F9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507" y="2370563"/>
              <a:ext cx="626810" cy="626810"/>
            </a:xfrm>
            <a:prstGeom prst="rect">
              <a:avLst/>
            </a:prstGeom>
          </p:spPr>
        </p:pic>
      </p:grpSp>
      <p:pic>
        <p:nvPicPr>
          <p:cNvPr id="2050" name="Picture 2" descr="Nuxt.JS는 무엇인가? 왜 배워야 하는가에 관하여">
            <a:extLst>
              <a:ext uri="{FF2B5EF4-FFF2-40B4-BE49-F238E27FC236}">
                <a16:creationId xmlns:a16="http://schemas.microsoft.com/office/drawing/2014/main" id="{3B1D354F-288A-329B-87FD-291469B6D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31590"/>
            <a:ext cx="978662" cy="97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" name="그림 315">
            <a:extLst>
              <a:ext uri="{FF2B5EF4-FFF2-40B4-BE49-F238E27FC236}">
                <a16:creationId xmlns:a16="http://schemas.microsoft.com/office/drawing/2014/main" id="{DBAFCE4B-C91C-51A7-384F-FA5CFAE2A8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866" y="2063829"/>
            <a:ext cx="653124" cy="856633"/>
          </a:xfrm>
          <a:prstGeom prst="rect">
            <a:avLst/>
          </a:prstGeom>
        </p:spPr>
      </p:pic>
      <p:pic>
        <p:nvPicPr>
          <p:cNvPr id="2052" name="Picture 4" descr="자바스크립트 프레임워크 소개 3 - Vue.js : NHN Cloud Meetup">
            <a:extLst>
              <a:ext uri="{FF2B5EF4-FFF2-40B4-BE49-F238E27FC236}">
                <a16:creationId xmlns:a16="http://schemas.microsoft.com/office/drawing/2014/main" id="{E98A1303-C6A3-AF83-B0B1-6D497D3C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90" y="1179467"/>
            <a:ext cx="1453298" cy="9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uetify — A Vue Component Framework">
            <a:extLst>
              <a:ext uri="{FF2B5EF4-FFF2-40B4-BE49-F238E27FC236}">
                <a16:creationId xmlns:a16="http://schemas.microsoft.com/office/drawing/2014/main" id="{614F3D96-07E9-D6AD-1326-B5DF8E3E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82079"/>
            <a:ext cx="785508" cy="79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ands-on JavaScript for Python Developers">
            <a:extLst>
              <a:ext uri="{FF2B5EF4-FFF2-40B4-BE49-F238E27FC236}">
                <a16:creationId xmlns:a16="http://schemas.microsoft.com/office/drawing/2014/main" id="{6CE32A72-29A4-2D8B-D894-64ADD14F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20" y="2042849"/>
            <a:ext cx="1004944" cy="90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" name="Google Shape;180;p33">
            <a:extLst>
              <a:ext uri="{FF2B5EF4-FFF2-40B4-BE49-F238E27FC236}">
                <a16:creationId xmlns:a16="http://schemas.microsoft.com/office/drawing/2014/main" id="{3B238B79-D4C4-F419-E15C-5A20D2F0FF13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02-4 Project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설명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E822719-0E16-55E2-DCC8-DEC88C5E5277}"/>
              </a:ext>
            </a:extLst>
          </p:cNvPr>
          <p:cNvSpPr txBox="1"/>
          <p:nvPr/>
        </p:nvSpPr>
        <p:spPr>
          <a:xfrm>
            <a:off x="7236296" y="267494"/>
            <a:ext cx="144016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개발환경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pic>
        <p:nvPicPr>
          <p:cNvPr id="1026" name="Picture 2" descr="Typescript Logo PNG Vector">
            <a:extLst>
              <a:ext uri="{FF2B5EF4-FFF2-40B4-BE49-F238E27FC236}">
                <a16:creationId xmlns:a16="http://schemas.microsoft.com/office/drawing/2014/main" id="{00F2C4EB-3B09-41E3-B45E-DEBE445BE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935" y="1253665"/>
            <a:ext cx="650095" cy="65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nPM Logo PNG Vector">
            <a:extLst>
              <a:ext uri="{FF2B5EF4-FFF2-40B4-BE49-F238E27FC236}">
                <a16:creationId xmlns:a16="http://schemas.microsoft.com/office/drawing/2014/main" id="{A663B115-B184-4ADC-B318-EC42110C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25117"/>
            <a:ext cx="923283" cy="6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vm Logo PNG Vector">
            <a:extLst>
              <a:ext uri="{FF2B5EF4-FFF2-40B4-BE49-F238E27FC236}">
                <a16:creationId xmlns:a16="http://schemas.microsoft.com/office/drawing/2014/main" id="{9F0BF268-2AC4-4A09-9210-6EC90C7D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20" y="4380910"/>
            <a:ext cx="1208108" cy="4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js Logo PNG Vector">
            <a:extLst>
              <a:ext uri="{FF2B5EF4-FFF2-40B4-BE49-F238E27FC236}">
                <a16:creationId xmlns:a16="http://schemas.microsoft.com/office/drawing/2014/main" id="{06929C00-C836-41B5-872A-E220C411F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5" y="3507854"/>
            <a:ext cx="825880" cy="8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ring boot3 - velog">
            <a:extLst>
              <a:ext uri="{FF2B5EF4-FFF2-40B4-BE49-F238E27FC236}">
                <a16:creationId xmlns:a16="http://schemas.microsoft.com/office/drawing/2014/main" id="{D365A240-3913-49B9-BE71-E03DBD9A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37" y="1377057"/>
            <a:ext cx="1163857" cy="5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ring Security란?">
            <a:extLst>
              <a:ext uri="{FF2B5EF4-FFF2-40B4-BE49-F238E27FC236}">
                <a16:creationId xmlns:a16="http://schemas.microsoft.com/office/drawing/2014/main" id="{FA0DADB6-B639-492D-8985-A8D3AA34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379121"/>
            <a:ext cx="1174410" cy="61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AVA] 클래스">
            <a:extLst>
              <a:ext uri="{FF2B5EF4-FFF2-40B4-BE49-F238E27FC236}">
                <a16:creationId xmlns:a16="http://schemas.microsoft.com/office/drawing/2014/main" id="{41858C73-1F32-4E5C-AFD8-0FD63ECE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18" y="2051747"/>
            <a:ext cx="1196929" cy="74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OAuth 2.0 + JWT + Spring Security로 회원 기능 개발하기 - 앱등록과 OAuth 2.0 기능구현">
            <a:extLst>
              <a:ext uri="{FF2B5EF4-FFF2-40B4-BE49-F238E27FC236}">
                <a16:creationId xmlns:a16="http://schemas.microsoft.com/office/drawing/2014/main" id="{A1EBCB97-36DC-47C1-A984-7C9347C6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34" y="2136014"/>
            <a:ext cx="1140874" cy="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QLGate Validates Delphi As The Right Tool For Building High Performance  IDEs – Cool App Selection">
            <a:extLst>
              <a:ext uri="{FF2B5EF4-FFF2-40B4-BE49-F238E27FC236}">
                <a16:creationId xmlns:a16="http://schemas.microsoft.com/office/drawing/2014/main" id="{3C4B1013-F49D-4906-A62E-5BB80842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6" y="4112783"/>
            <a:ext cx="1381261" cy="9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Slack Logo PNG Vector">
            <a:extLst>
              <a:ext uri="{FF2B5EF4-FFF2-40B4-BE49-F238E27FC236}">
                <a16:creationId xmlns:a16="http://schemas.microsoft.com/office/drawing/2014/main" id="{D02187C3-083E-4138-9F51-049D307AE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424" y="4388747"/>
            <a:ext cx="1431901" cy="41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tlassian SourceTree | Allianz logo, Logos, ? logo">
            <a:extLst>
              <a:ext uri="{FF2B5EF4-FFF2-40B4-BE49-F238E27FC236}">
                <a16:creationId xmlns:a16="http://schemas.microsoft.com/office/drawing/2014/main" id="{34E661B9-B69E-4FB5-8AA1-B86F79D3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38" y="3956330"/>
            <a:ext cx="2002732" cy="5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Bitbucket Logo PNG Transparent – Brands Logos">
            <a:extLst>
              <a:ext uri="{FF2B5EF4-FFF2-40B4-BE49-F238E27FC236}">
                <a16:creationId xmlns:a16="http://schemas.microsoft.com/office/drawing/2014/main" id="{0C3408F4-E0BF-473F-B1CE-B1802111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99" y="4389541"/>
            <a:ext cx="1907537" cy="48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JIRA Support Thailand - Tereas">
            <a:extLst>
              <a:ext uri="{FF2B5EF4-FFF2-40B4-BE49-F238E27FC236}">
                <a16:creationId xmlns:a16="http://schemas.microsoft.com/office/drawing/2014/main" id="{78D19C40-0C4C-4A8E-9B72-226041AF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413" y="3392502"/>
            <a:ext cx="1935875" cy="72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2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AA83EA-68D4-4119-A638-38216F1D9CD5}"/>
              </a:ext>
            </a:extLst>
          </p:cNvPr>
          <p:cNvSpPr txBox="1"/>
          <p:nvPr/>
        </p:nvSpPr>
        <p:spPr>
          <a:xfrm>
            <a:off x="931626" y="882660"/>
            <a:ext cx="2171738" cy="11304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25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77</a:t>
            </a:r>
            <a:r>
              <a:rPr lang="ko-KR" altLang="en-US" sz="225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</a:t>
            </a:r>
            <a:endParaRPr lang="en-US" altLang="ko-KR" sz="2250" spc="-75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2250" spc="-75" dirty="0">
                <a:solidFill>
                  <a:srgbClr val="9966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회계 </a:t>
            </a:r>
            <a:r>
              <a:rPr lang="ko-KR" altLang="en-US" sz="2250" spc="-75">
                <a:solidFill>
                  <a:srgbClr val="9966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설명</a:t>
            </a:r>
            <a:endParaRPr lang="en-US" altLang="ko-KR" sz="2250" spc="-75" dirty="0">
              <a:solidFill>
                <a:srgbClr val="9966F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E62277C-1026-4C73-AB9E-00B7B2CD5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8325943"/>
              </p:ext>
            </p:extLst>
          </p:nvPr>
        </p:nvGraphicFramePr>
        <p:xfrm>
          <a:off x="3374924" y="542862"/>
          <a:ext cx="4685070" cy="4215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4D93A75-4229-4074-998C-75489836623D}"/>
              </a:ext>
            </a:extLst>
          </p:cNvPr>
          <p:cNvSpPr txBox="1"/>
          <p:nvPr/>
        </p:nvSpPr>
        <p:spPr>
          <a:xfrm>
            <a:off x="1161298" y="2154629"/>
            <a:ext cx="800139" cy="18313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125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KoPubWorld돋움체 Light" panose="00000300000000000000" pitchFamily="2" charset="-127"/>
              </a:rPr>
              <a:t>기술점수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B558D84-CD22-4C44-95F9-E20FED02FF60}"/>
              </a:ext>
            </a:extLst>
          </p:cNvPr>
          <p:cNvSpPr/>
          <p:nvPr/>
        </p:nvSpPr>
        <p:spPr>
          <a:xfrm>
            <a:off x="1007629" y="2220944"/>
            <a:ext cx="144107" cy="50508"/>
          </a:xfrm>
          <a:prstGeom prst="round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9966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A8E7C-6EA6-4B8C-967E-D9D0D063CC58}"/>
              </a:ext>
            </a:extLst>
          </p:cNvPr>
          <p:cNvSpPr txBox="1"/>
          <p:nvPr/>
        </p:nvSpPr>
        <p:spPr>
          <a:xfrm>
            <a:off x="1161298" y="2401517"/>
            <a:ext cx="800139" cy="18313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125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  <a:cs typeface="KoPubWorld돋움체 Light" panose="00000300000000000000" pitchFamily="2" charset="-127"/>
              </a:rPr>
              <a:t>예술점수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14AB3-FA47-427C-8EBB-8D83D6221EDA}"/>
              </a:ext>
            </a:extLst>
          </p:cNvPr>
          <p:cNvSpPr/>
          <p:nvPr/>
        </p:nvSpPr>
        <p:spPr>
          <a:xfrm>
            <a:off x="1007629" y="2467832"/>
            <a:ext cx="144107" cy="50508"/>
          </a:xfrm>
          <a:prstGeom prst="roundRect">
            <a:avLst/>
          </a:prstGeom>
          <a:solidFill>
            <a:srgbClr val="99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Google Shape;180;p33">
            <a:extLst>
              <a:ext uri="{FF2B5EF4-FFF2-40B4-BE49-F238E27FC236}">
                <a16:creationId xmlns:a16="http://schemas.microsoft.com/office/drawing/2014/main" id="{EC0E50DB-DE9C-58CA-1379-94ABABADBBEB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02-4 Project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설명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2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감사합니다</a:t>
            </a:r>
            <a:endParaRPr dirty="0"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grpSp>
        <p:nvGrpSpPr>
          <p:cNvPr id="604" name="Google Shape;604;p53"/>
          <p:cNvGrpSpPr/>
          <p:nvPr/>
        </p:nvGrpSpPr>
        <p:grpSpPr>
          <a:xfrm>
            <a:off x="8090523" y="808178"/>
            <a:ext cx="279476" cy="279476"/>
            <a:chOff x="1379798" y="1723250"/>
            <a:chExt cx="397887" cy="397887"/>
          </a:xfrm>
        </p:grpSpPr>
        <p:sp>
          <p:nvSpPr>
            <p:cNvPr id="605" name="Google Shape;605;p5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53"/>
          <p:cNvGrpSpPr/>
          <p:nvPr/>
        </p:nvGrpSpPr>
        <p:grpSpPr>
          <a:xfrm>
            <a:off x="7341818" y="808178"/>
            <a:ext cx="279490" cy="279476"/>
            <a:chOff x="266768" y="1721375"/>
            <a:chExt cx="397907" cy="397887"/>
          </a:xfrm>
        </p:grpSpPr>
        <p:sp>
          <p:nvSpPr>
            <p:cNvPr id="610" name="Google Shape;610;p5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53"/>
          <p:cNvGrpSpPr/>
          <p:nvPr/>
        </p:nvGrpSpPr>
        <p:grpSpPr>
          <a:xfrm>
            <a:off x="7716184" y="808178"/>
            <a:ext cx="279461" cy="279476"/>
            <a:chOff x="864491" y="1723250"/>
            <a:chExt cx="397866" cy="397887"/>
          </a:xfrm>
        </p:grpSpPr>
        <p:sp>
          <p:nvSpPr>
            <p:cNvPr id="613" name="Google Shape;613;p5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444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 flipH="1">
            <a:off x="-335668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Agile</a:t>
            </a: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 </a:t>
            </a:r>
            <a:r>
              <a:rPr lang="en-US" altLang="ko-KR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&amp; </a:t>
            </a: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업무 분석</a:t>
            </a:r>
            <a:endParaRPr dirty="0"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2"/>
          </p:nvPr>
        </p:nvSpPr>
        <p:spPr>
          <a:xfrm flipH="1">
            <a:off x="-351516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75354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Agile</a:t>
            </a:r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07504" y="475700"/>
            <a:ext cx="8825658" cy="11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altLang="ko-KR" dirty="0"/>
              <a:t>Branch </a:t>
            </a:r>
            <a:r>
              <a:rPr lang="ko-KR" altLang="en-US" dirty="0"/>
              <a:t>전략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부제목 12"/>
          <p:cNvSpPr>
            <a:spLocks noGrp="1"/>
          </p:cNvSpPr>
          <p:nvPr>
            <p:ph type="subTitle" idx="1"/>
          </p:nvPr>
        </p:nvSpPr>
        <p:spPr>
          <a:xfrm>
            <a:off x="15534" y="1491630"/>
            <a:ext cx="9128466" cy="345638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Branch </a:t>
            </a:r>
            <a:r>
              <a:rPr lang="ko-KR" altLang="en-US" sz="2000" dirty="0"/>
              <a:t>전략이란 말 그대로 </a:t>
            </a:r>
            <a:r>
              <a:rPr lang="en-US" altLang="ko-KR" sz="2000" dirty="0" err="1"/>
              <a:t>Git</a:t>
            </a:r>
            <a:r>
              <a:rPr lang="en-US" altLang="ko-KR" sz="2000" dirty="0"/>
              <a:t> </a:t>
            </a:r>
            <a:r>
              <a:rPr lang="ko-KR" altLang="en-US" sz="2000" dirty="0"/>
              <a:t>또는</a:t>
            </a:r>
            <a:r>
              <a:rPr lang="en-US" altLang="ko-KR" sz="2000" dirty="0"/>
              <a:t> BITBUCKET</a:t>
            </a:r>
            <a:r>
              <a:rPr lang="ko-KR" altLang="en-US" sz="2000" dirty="0"/>
              <a:t>을 이용하여 작업을 할 때 </a:t>
            </a:r>
            <a:endParaRPr lang="en-US" altLang="ko-KR" sz="2000" dirty="0"/>
          </a:p>
          <a:p>
            <a:pPr algn="l"/>
            <a:r>
              <a:rPr lang="ko-KR" altLang="en-US" sz="2000" dirty="0"/>
              <a:t>규칙을 정해놓고 팀원들이 규칙에 맞춰 개발을 진행하는 방식 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r>
              <a:rPr lang="en-US" altLang="ko-KR" sz="2000" dirty="0"/>
              <a:t>Branch</a:t>
            </a:r>
            <a:r>
              <a:rPr lang="ko-KR" altLang="en-US" sz="2000" dirty="0"/>
              <a:t>의 종류는 </a:t>
            </a:r>
            <a:r>
              <a:rPr lang="en-US" altLang="ko-KR" sz="2000" dirty="0"/>
              <a:t>master / hotfix / release / feature </a:t>
            </a:r>
            <a:r>
              <a:rPr lang="ko-KR" altLang="en-US" sz="2000" dirty="0"/>
              <a:t>등 여러 종류와 그에 따른</a:t>
            </a:r>
            <a:endParaRPr lang="en-US" altLang="ko-KR" sz="2000" dirty="0"/>
          </a:p>
          <a:p>
            <a:pPr algn="l"/>
            <a:r>
              <a:rPr lang="ko-KR" altLang="en-US" sz="2000" dirty="0"/>
              <a:t>여러가지 방법이 존재</a:t>
            </a: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808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Agile</a:t>
            </a:r>
          </a:p>
        </p:txBody>
      </p:sp>
      <p:sp>
        <p:nvSpPr>
          <p:cNvPr id="6" name="제목 11"/>
          <p:cNvSpPr txBox="1">
            <a:spLocks/>
          </p:cNvSpPr>
          <p:nvPr/>
        </p:nvSpPr>
        <p:spPr>
          <a:xfrm>
            <a:off x="123167" y="436835"/>
            <a:ext cx="8825658" cy="11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altLang="ko-KR" dirty="0"/>
              <a:t>Branch </a:t>
            </a:r>
            <a:r>
              <a:rPr lang="ko-KR" altLang="en-US" dirty="0"/>
              <a:t>종류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부제목 12"/>
          <p:cNvSpPr>
            <a:spLocks noGrp="1"/>
          </p:cNvSpPr>
          <p:nvPr>
            <p:ph type="subTitle" idx="1"/>
          </p:nvPr>
        </p:nvSpPr>
        <p:spPr>
          <a:xfrm>
            <a:off x="0" y="1491630"/>
            <a:ext cx="9433048" cy="3456384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</a:rPr>
              <a:t>Main (</a:t>
            </a:r>
            <a:r>
              <a:rPr lang="ko-KR" altLang="en-US" b="1" dirty="0">
                <a:solidFill>
                  <a:schemeClr val="tx1"/>
                </a:solidFill>
              </a:rPr>
              <a:t>또는 </a:t>
            </a:r>
            <a:r>
              <a:rPr lang="en-US" altLang="ko-KR" b="1" dirty="0">
                <a:solidFill>
                  <a:schemeClr val="tx1"/>
                </a:solidFill>
              </a:rPr>
              <a:t>Master) : </a:t>
            </a:r>
            <a:r>
              <a:rPr lang="ko-KR" altLang="en-US" dirty="0">
                <a:solidFill>
                  <a:schemeClr val="tx1"/>
                </a:solidFill>
              </a:rPr>
              <a:t>제품의 안정 버전이나 프로덕션에 배포될 수 있는 안정적인 코드의 버전을 관리하는 데 사용되며 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안정화된 코드를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유지하고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버전에 대한 배포 및 버그 수정을 수행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pPr algn="l"/>
            <a:endParaRPr lang="en-US" altLang="ko-KR" b="1" dirty="0">
              <a:solidFill>
                <a:schemeClr val="tx1"/>
              </a:solidFill>
            </a:endParaRPr>
          </a:p>
          <a:p>
            <a:pPr algn="l"/>
            <a:r>
              <a:rPr lang="en-US" altLang="ko-KR" b="1" dirty="0">
                <a:solidFill>
                  <a:schemeClr val="tx1"/>
                </a:solidFill>
              </a:rPr>
              <a:t>Develop : </a:t>
            </a:r>
            <a:r>
              <a:rPr lang="ko-KR" altLang="en-US" dirty="0">
                <a:solidFill>
                  <a:schemeClr val="tx1"/>
                </a:solidFill>
              </a:rPr>
              <a:t>새로운 기능이나 개선사항을 개발하는 데 사용되는 중심 </a:t>
            </a:r>
            <a:r>
              <a:rPr lang="ko-KR" altLang="en-US" dirty="0" err="1">
                <a:solidFill>
                  <a:schemeClr val="tx1"/>
                </a:solidFill>
              </a:rPr>
              <a:t>브랜치로</a:t>
            </a:r>
            <a:r>
              <a:rPr lang="ko-KR" altLang="en-US" dirty="0">
                <a:solidFill>
                  <a:schemeClr val="tx1"/>
                </a:solidFill>
              </a:rPr>
              <a:t> 개발 중인 기능들을 모으고 전반적인 개발 작업을 진행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b="1" dirty="0">
              <a:solidFill>
                <a:schemeClr val="tx1"/>
              </a:solidFill>
            </a:endParaRPr>
          </a:p>
          <a:p>
            <a:pPr algn="l"/>
            <a:r>
              <a:rPr lang="en-US" altLang="ko-KR" b="1" dirty="0">
                <a:solidFill>
                  <a:schemeClr val="tx1"/>
                </a:solidFill>
              </a:rPr>
              <a:t>Feature : </a:t>
            </a:r>
            <a:r>
              <a:rPr lang="ko-KR" altLang="en-US" dirty="0">
                <a:solidFill>
                  <a:schemeClr val="tx1"/>
                </a:solidFill>
              </a:rPr>
              <a:t>새로운 기능이나 개선사항 개발을 위해 개별적으로 생성되는 </a:t>
            </a:r>
            <a:r>
              <a:rPr lang="ko-KR" altLang="en-US" dirty="0" err="1">
                <a:solidFill>
                  <a:schemeClr val="tx1"/>
                </a:solidFill>
              </a:rPr>
              <a:t>브랜치로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Develop</a:t>
            </a:r>
            <a:r>
              <a:rPr lang="ko-KR" altLang="en-US" dirty="0">
                <a:solidFill>
                  <a:schemeClr val="tx1"/>
                </a:solidFill>
              </a:rPr>
              <a:t>에서 발생하는 </a:t>
            </a:r>
            <a:r>
              <a:rPr lang="ko-KR" altLang="en-US" dirty="0" err="1">
                <a:solidFill>
                  <a:schemeClr val="tx1"/>
                </a:solidFill>
              </a:rPr>
              <a:t>브랜치로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개별적인 작업이 완료되면 </a:t>
            </a:r>
            <a:r>
              <a:rPr lang="en-US" altLang="ko-KR" dirty="0">
                <a:solidFill>
                  <a:schemeClr val="tx1"/>
                </a:solidFill>
              </a:rPr>
              <a:t>develop </a:t>
            </a:r>
            <a:r>
              <a:rPr lang="ko-KR" altLang="en-US" dirty="0" err="1">
                <a:solidFill>
                  <a:schemeClr val="tx1"/>
                </a:solidFill>
              </a:rPr>
              <a:t>브랜치에</a:t>
            </a:r>
            <a:r>
              <a:rPr lang="ko-KR" altLang="en-US" dirty="0">
                <a:solidFill>
                  <a:schemeClr val="tx1"/>
                </a:solidFill>
              </a:rPr>
              <a:t> 다시 병합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b="1" dirty="0">
              <a:solidFill>
                <a:schemeClr val="tx1"/>
              </a:solidFill>
            </a:endParaRPr>
          </a:p>
          <a:p>
            <a:pPr algn="l"/>
            <a:r>
              <a:rPr lang="en-US" altLang="ko-KR" b="1" dirty="0">
                <a:solidFill>
                  <a:schemeClr val="tx1"/>
                </a:solidFill>
              </a:rPr>
              <a:t>Release : </a:t>
            </a:r>
            <a:r>
              <a:rPr lang="ko-KR" altLang="en-US" dirty="0">
                <a:solidFill>
                  <a:schemeClr val="tx1"/>
                </a:solidFill>
              </a:rPr>
              <a:t>다가오는 배포를 위해 </a:t>
            </a:r>
            <a:r>
              <a:rPr lang="en-US" altLang="ko-KR" dirty="0">
                <a:solidFill>
                  <a:schemeClr val="tx1"/>
                </a:solidFill>
              </a:rPr>
              <a:t>Main </a:t>
            </a:r>
            <a:r>
              <a:rPr lang="ko-KR" altLang="en-US" dirty="0" err="1">
                <a:solidFill>
                  <a:schemeClr val="tx1"/>
                </a:solidFill>
              </a:rPr>
              <a:t>브랜치에서</a:t>
            </a:r>
            <a:r>
              <a:rPr lang="ko-KR" altLang="en-US" dirty="0">
                <a:solidFill>
                  <a:schemeClr val="tx1"/>
                </a:solidFill>
              </a:rPr>
              <a:t> 분기하여 품질 검증 및 마지막 수정 작업에 사용되며 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테스트 및 </a:t>
            </a:r>
            <a:r>
              <a:rPr lang="en-US" altLang="ko-KR" dirty="0">
                <a:solidFill>
                  <a:schemeClr val="tx1"/>
                </a:solidFill>
              </a:rPr>
              <a:t>QA</a:t>
            </a:r>
            <a:r>
              <a:rPr lang="ko-KR" altLang="en-US" dirty="0">
                <a:solidFill>
                  <a:schemeClr val="tx1"/>
                </a:solidFill>
              </a:rPr>
              <a:t>를 통과한 안정적 코드를 준비하고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문제가 발생하지 않을 경우 </a:t>
            </a:r>
            <a:r>
              <a:rPr lang="en-US" altLang="ko-KR" dirty="0">
                <a:solidFill>
                  <a:schemeClr val="tx1"/>
                </a:solidFill>
              </a:rPr>
              <a:t>Main </a:t>
            </a:r>
            <a:r>
              <a:rPr lang="ko-KR" altLang="en-US" dirty="0" err="1">
                <a:solidFill>
                  <a:schemeClr val="tx1"/>
                </a:solidFill>
              </a:rPr>
              <a:t>브랜치에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병합하셔</a:t>
            </a:r>
            <a:r>
              <a:rPr lang="ko-KR" altLang="en-US" dirty="0">
                <a:solidFill>
                  <a:schemeClr val="tx1"/>
                </a:solidFill>
              </a:rPr>
              <a:t> 배포를 진행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b="1" dirty="0">
                <a:solidFill>
                  <a:schemeClr val="tx1"/>
                </a:solidFill>
              </a:rPr>
              <a:t>Hotfix : </a:t>
            </a:r>
            <a:r>
              <a:rPr lang="ko-KR" altLang="en-US" dirty="0">
                <a:solidFill>
                  <a:schemeClr val="tx1"/>
                </a:solidFill>
              </a:rPr>
              <a:t>프로덕션 환경에서 발생한 긴급한 버그 수정이나 보안 패치를 위해 </a:t>
            </a:r>
            <a:r>
              <a:rPr lang="en-US" altLang="ko-KR" dirty="0">
                <a:solidFill>
                  <a:schemeClr val="tx1"/>
                </a:solidFill>
              </a:rPr>
              <a:t>Main </a:t>
            </a:r>
            <a:r>
              <a:rPr lang="ko-KR" altLang="en-US" dirty="0" err="1">
                <a:solidFill>
                  <a:schemeClr val="tx1"/>
                </a:solidFill>
              </a:rPr>
              <a:t>브랜치에서</a:t>
            </a:r>
            <a:r>
              <a:rPr lang="ko-KR" altLang="en-US" dirty="0">
                <a:solidFill>
                  <a:schemeClr val="tx1"/>
                </a:solidFill>
              </a:rPr>
              <a:t> 생성되는 </a:t>
            </a:r>
            <a:r>
              <a:rPr lang="ko-KR" altLang="en-US" dirty="0" err="1">
                <a:solidFill>
                  <a:schemeClr val="tx1"/>
                </a:solidFill>
              </a:rPr>
              <a:t>브랜치로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긴급 수정이 필요한 경우에만 생성되며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수정이 완료되면 </a:t>
            </a:r>
            <a:r>
              <a:rPr lang="en-US" altLang="ko-KR" dirty="0">
                <a:solidFill>
                  <a:schemeClr val="tx1"/>
                </a:solidFill>
              </a:rPr>
              <a:t>Main </a:t>
            </a:r>
            <a:r>
              <a:rPr lang="ko-KR" altLang="en-US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Develop </a:t>
            </a:r>
            <a:r>
              <a:rPr lang="ko-KR" altLang="en-US" dirty="0" err="1">
                <a:solidFill>
                  <a:schemeClr val="tx1"/>
                </a:solidFill>
              </a:rPr>
              <a:t>브랜치에</a:t>
            </a:r>
            <a:r>
              <a:rPr lang="ko-KR" altLang="en-US" dirty="0">
                <a:solidFill>
                  <a:schemeClr val="tx1"/>
                </a:solidFill>
              </a:rPr>
              <a:t> 병합하여 배포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2180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7504" y="395498"/>
            <a:ext cx="8928992" cy="4048460"/>
            <a:chOff x="573216" y="1577172"/>
            <a:chExt cx="10972473" cy="372122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16" y="1683521"/>
              <a:ext cx="10972473" cy="361487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40796" y="1577172"/>
              <a:ext cx="3549353" cy="48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/>
                  </a:solidFill>
                </a:rPr>
                <a:t>Master = develop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10399" y="2460335"/>
              <a:ext cx="2365622" cy="371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</a:rPr>
                <a:t>운영관리</a:t>
              </a:r>
              <a:r>
                <a:rPr lang="en-US" altLang="ko-KR" b="1" dirty="0">
                  <a:solidFill>
                    <a:schemeClr val="tx1"/>
                  </a:solidFill>
                </a:rPr>
                <a:t>(Feature)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1679" y="3408550"/>
              <a:ext cx="2924365" cy="632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</a:rPr>
                <a:t>전기서비스관리</a:t>
              </a:r>
              <a:r>
                <a:rPr lang="en-US" altLang="ko-KR" b="1" dirty="0">
                  <a:solidFill>
                    <a:schemeClr val="tx1"/>
                  </a:solidFill>
                </a:rPr>
                <a:t>(Feature)</a:t>
              </a:r>
              <a:endParaRPr lang="ko-KR" altLang="en-US" b="1" dirty="0">
                <a:solidFill>
                  <a:schemeClr val="tx1"/>
                </a:solidFill>
              </a:endParaRPr>
            </a:p>
            <a:p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3038" y="4546364"/>
              <a:ext cx="2089310" cy="632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예산관리</a:t>
              </a:r>
              <a:r>
                <a:rPr lang="en-US" altLang="ko-KR" b="1" dirty="0">
                  <a:solidFill>
                    <a:schemeClr val="tx1"/>
                  </a:solidFill>
                </a:rPr>
                <a:t>(Feature)</a:t>
              </a:r>
              <a:endParaRPr lang="ko-KR" altLang="en-US" b="1" dirty="0">
                <a:solidFill>
                  <a:schemeClr val="tx1"/>
                </a:solidFill>
              </a:endParaRPr>
            </a:p>
            <a:p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65122" y="2429415"/>
              <a:ext cx="2419906" cy="632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</a:rPr>
                <a:t>기초정보관리</a:t>
              </a:r>
              <a:r>
                <a:rPr lang="en-US" altLang="ko-KR" b="1" dirty="0">
                  <a:solidFill>
                    <a:schemeClr val="tx1"/>
                  </a:solidFill>
                </a:rPr>
                <a:t>(Feature)</a:t>
              </a:r>
              <a:endParaRPr lang="ko-KR" altLang="en-US" b="1" dirty="0">
                <a:solidFill>
                  <a:schemeClr val="tx1"/>
                </a:solidFill>
              </a:endParaRPr>
            </a:p>
            <a:p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09731" y="4177033"/>
              <a:ext cx="2512643" cy="632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</a:rPr>
                <a:t>결산마감관리</a:t>
              </a:r>
              <a:r>
                <a:rPr lang="en-US" altLang="ko-KR" b="1" dirty="0">
                  <a:solidFill>
                    <a:schemeClr val="tx1"/>
                  </a:solidFill>
                </a:rPr>
                <a:t>(Feature)</a:t>
              </a:r>
              <a:endParaRPr lang="ko-KR" altLang="en-US" b="1" dirty="0">
                <a:solidFill>
                  <a:schemeClr val="tx1"/>
                </a:solidFill>
              </a:endParaRPr>
            </a:p>
            <a:p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Agile</a:t>
            </a:r>
          </a:p>
        </p:txBody>
      </p:sp>
    </p:spTree>
    <p:extLst>
      <p:ext uri="{BB962C8B-B14F-4D97-AF65-F5344CB8AC3E}">
        <p14:creationId xmlns:p14="http://schemas.microsoft.com/office/powerpoint/2010/main" val="4202047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83568" y="771550"/>
            <a:ext cx="8544892" cy="3954649"/>
            <a:chOff x="675118" y="1987394"/>
            <a:chExt cx="11331098" cy="48755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18" y="1987394"/>
              <a:ext cx="9747860" cy="48755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505087" y="2520055"/>
              <a:ext cx="3501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예산관리</a:t>
              </a:r>
              <a:r>
                <a:rPr lang="en-US" altLang="ko-KR" b="1" dirty="0">
                  <a:solidFill>
                    <a:schemeClr val="tx1"/>
                  </a:solidFill>
                </a:rPr>
                <a:t>(feature)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18" y="1987394"/>
              <a:ext cx="352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tx1"/>
                  </a:solidFill>
                </a:rPr>
                <a:t>예산관리</a:t>
              </a:r>
              <a:r>
                <a:rPr lang="en-US" altLang="ko-KR" b="1" dirty="0">
                  <a:solidFill>
                    <a:schemeClr val="tx1"/>
                  </a:solidFill>
                </a:rPr>
                <a:t>(master)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9088" y="3185180"/>
              <a:ext cx="3529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/>
                  </a:solidFill>
                </a:rPr>
                <a:t>자금흐름관리</a:t>
              </a:r>
              <a:r>
                <a:rPr lang="en-US" altLang="ko-KR" b="1" dirty="0">
                  <a:solidFill>
                    <a:schemeClr val="tx1"/>
                  </a:solidFill>
                </a:rPr>
                <a:t>(feature)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Agile</a:t>
            </a:r>
          </a:p>
        </p:txBody>
      </p:sp>
    </p:spTree>
    <p:extLst>
      <p:ext uri="{BB962C8B-B14F-4D97-AF65-F5344CB8AC3E}">
        <p14:creationId xmlns:p14="http://schemas.microsoft.com/office/powerpoint/2010/main" val="1565029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업무분석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AD82F-E42A-4E58-BC69-E06114597AEB}"/>
              </a:ext>
            </a:extLst>
          </p:cNvPr>
          <p:cNvSpPr txBox="1"/>
          <p:nvPr/>
        </p:nvSpPr>
        <p:spPr>
          <a:xfrm>
            <a:off x="467544" y="915566"/>
            <a:ext cx="8352928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회계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거래를 인식</a:t>
            </a:r>
            <a:r>
              <a:rPr lang="en-US" altLang="ko-KR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기록</a:t>
            </a:r>
            <a:r>
              <a:rPr lang="en-US" altLang="ko-KR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정리</a:t>
            </a:r>
            <a:r>
              <a:rPr lang="en-US" altLang="ko-KR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보고</a:t>
            </a:r>
            <a:r>
              <a:rPr lang="en-US" altLang="ko-KR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분석 및 해석하는 일련의 과정</a:t>
            </a:r>
            <a:endParaRPr lang="en-US" altLang="ko-KR" sz="20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회사에 이해관계를 가진 사람들에게 합리적인 경제적 의사결정을 하는데</a:t>
            </a:r>
            <a:endParaRPr lang="en-US" altLang="ko-KR" sz="20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    </a:t>
            </a:r>
            <a:r>
              <a:rPr lang="ko-KR" altLang="en-US" sz="20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유용한 재무적 정보를 제공하기 위한 회계 보고서를 작성하기 위함</a:t>
            </a:r>
            <a:endParaRPr lang="en-US" altLang="ko-KR" sz="20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lang="ko-KR" altLang="en-US" sz="2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37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0;p33">
            <a:extLst>
              <a:ext uri="{FF2B5EF4-FFF2-40B4-BE49-F238E27FC236}">
                <a16:creationId xmlns:a16="http://schemas.microsoft.com/office/drawing/2014/main" id="{CF2FB3A6-0522-410D-807A-50B9BB7C92E4}"/>
              </a:ext>
            </a:extLst>
          </p:cNvPr>
          <p:cNvSpPr txBox="1">
            <a:spLocks/>
          </p:cNvSpPr>
          <p:nvPr/>
        </p:nvSpPr>
        <p:spPr>
          <a:xfrm flipH="1">
            <a:off x="107504" y="100112"/>
            <a:ext cx="2160240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01 </a:t>
            </a:r>
            <a:r>
              <a:rPr lang="ko-KR" altLang="en-US" sz="1600" dirty="0">
                <a:solidFill>
                  <a:schemeClr val="tx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업무분석</a:t>
            </a:r>
            <a:endParaRPr lang="en-US" altLang="ko-KR" sz="1600" dirty="0">
              <a:solidFill>
                <a:schemeClr val="tx1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AD82F-E42A-4E58-BC69-E06114597AEB}"/>
              </a:ext>
            </a:extLst>
          </p:cNvPr>
          <p:cNvSpPr txBox="1"/>
          <p:nvPr/>
        </p:nvSpPr>
        <p:spPr>
          <a:xfrm>
            <a:off x="467544" y="915566"/>
            <a:ext cx="8352928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i="1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결산</a:t>
            </a:r>
            <a:endParaRPr lang="en-US" altLang="ko-KR" sz="2500" i="1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800" u="sng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일정한 기간</a:t>
            </a:r>
            <a:r>
              <a:rPr lang="ko-KR" altLang="en-US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동안 일어난 모든 수입과 지출을 계산하여 재산상태를 확인할 수 있도록 서류를 작성하는 것</a:t>
            </a:r>
            <a:endParaRPr lang="en-US" altLang="ko-KR" sz="18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대한민국에서 이 기간은 </a:t>
            </a:r>
            <a:r>
              <a:rPr lang="en-US" altLang="ko-KR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월</a:t>
            </a:r>
            <a:r>
              <a:rPr lang="en-US" altLang="ko-KR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일부터 </a:t>
            </a:r>
            <a:r>
              <a:rPr lang="en-US" altLang="ko-KR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12</a:t>
            </a:r>
            <a:r>
              <a:rPr lang="ko-KR" altLang="en-US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월 </a:t>
            </a:r>
            <a:r>
              <a:rPr lang="en-US" altLang="ko-KR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31</a:t>
            </a:r>
            <a:r>
              <a:rPr lang="ko-KR" altLang="en-US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일까지 </a:t>
            </a:r>
            <a:r>
              <a:rPr lang="en-US" altLang="ko-KR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년을 잡는다</a:t>
            </a:r>
            <a:endParaRPr lang="ko-KR" altLang="en-US" sz="18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9B4D4-0D56-42A5-8653-0E6719635C9D}"/>
              </a:ext>
            </a:extLst>
          </p:cNvPr>
          <p:cNvSpPr txBox="1"/>
          <p:nvPr/>
        </p:nvSpPr>
        <p:spPr>
          <a:xfrm>
            <a:off x="755576" y="3630379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12</a:t>
            </a:r>
            <a:r>
              <a:rPr lang="ko-KR" altLang="en-US" sz="18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월 </a:t>
            </a:r>
            <a:r>
              <a:rPr lang="en-US" altLang="ko-KR" sz="18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31</a:t>
            </a:r>
            <a:r>
              <a:rPr lang="ko-KR" altLang="en-US" sz="1800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일날</a:t>
            </a:r>
            <a:r>
              <a:rPr lang="en-US" altLang="ko-KR" sz="18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</a:t>
            </a:r>
            <a:r>
              <a:rPr lang="ko-KR" altLang="en-US" sz="18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모든 재무제표를 작성하고</a:t>
            </a:r>
            <a:r>
              <a:rPr lang="en-US" altLang="ko-KR" sz="18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sz="18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회계장부를 마감하는 과정을 </a:t>
            </a:r>
            <a:r>
              <a:rPr lang="ko-KR" altLang="en-US" sz="1800" dirty="0">
                <a:solidFill>
                  <a:srgbClr val="FF000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결산</a:t>
            </a:r>
            <a:r>
              <a:rPr lang="ko-KR" altLang="en-US" sz="18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한다고 표현</a:t>
            </a:r>
          </a:p>
        </p:txBody>
      </p:sp>
    </p:spTree>
    <p:extLst>
      <p:ext uri="{BB962C8B-B14F-4D97-AF65-F5344CB8AC3E}">
        <p14:creationId xmlns:p14="http://schemas.microsoft.com/office/powerpoint/2010/main" val="225818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12571</TotalTime>
  <Words>2232</Words>
  <Application>Microsoft Office PowerPoint</Application>
  <PresentationFormat>화면 슬라이드 쇼(16:9)</PresentationFormat>
  <Paragraphs>343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Squada One</vt:lpstr>
      <vt:lpstr>ELAND 초이스OTF Medium</vt:lpstr>
      <vt:lpstr>Wingdings</vt:lpstr>
      <vt:lpstr>ELAND 초이스OTF Light</vt:lpstr>
      <vt:lpstr>G마켓 산스 Medium</vt:lpstr>
      <vt:lpstr>Fira Sans Extra Condensed Medium</vt:lpstr>
      <vt:lpstr>메이플스토리</vt:lpstr>
      <vt:lpstr>G마켓 산스 Bold</vt:lpstr>
      <vt:lpstr>Roboto Condensed</vt:lpstr>
      <vt:lpstr>Roboto Condensed Light</vt:lpstr>
      <vt:lpstr>Exo 2</vt:lpstr>
      <vt:lpstr>Arial</vt:lpstr>
      <vt:lpstr>ELAND 초이스OTF Bold</vt:lpstr>
      <vt:lpstr>Tech Newsletter by Slidesgo</vt:lpstr>
      <vt:lpstr>76 &amp; 77기 Project</vt:lpstr>
      <vt:lpstr>목차</vt:lpstr>
      <vt:lpstr>Agile &amp; 업무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추가구현 사항 Project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User</dc:creator>
  <cp:lastModifiedBy>Young Ha</cp:lastModifiedBy>
  <cp:revision>438</cp:revision>
  <dcterms:modified xsi:type="dcterms:W3CDTF">2024-01-04T12:21:11Z</dcterms:modified>
</cp:coreProperties>
</file>